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5CFD2-877A-49CC-AC1C-46735701B86D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4C61C-E98B-4908-ABAB-82A864B92B8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2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4C61C-E98B-4908-ABAB-82A864B92B8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43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A3C3B9-18E4-4F5C-8030-954E63395006}" type="datetimeFigureOut">
              <a:rPr lang="en-US" smtClean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0E90D1A-8A21-49D3-8AC0-F444D93FD374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w.org/it/cosa-dice-la-Bibbia/ragazzi/lavagna-animata/bulli-KO-senza-pugni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71596" y="3286813"/>
            <a:ext cx="7772400" cy="1470025"/>
          </a:xfrm>
        </p:spPr>
        <p:txBody>
          <a:bodyPr/>
          <a:lstStyle/>
          <a:p>
            <a:r>
              <a:rPr lang="en-US" dirty="0">
                <a:latin typeface="Algerian" pitchFamily="82" charset="0"/>
              </a:rPr>
              <a:t>BULLISMO E CYBERBULLISMO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71596" y="4756838"/>
            <a:ext cx="6400800" cy="1752600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By Agata Castellano, Giorgia Pratella, Beatrice Pagani, Thauany Maciel e Vittoria Domenicali. </a:t>
            </a:r>
          </a:p>
          <a:p>
            <a:endParaRPr lang="en-US" sz="1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6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349047"/>
            <a:ext cx="7520940" cy="548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Arial Narrow" panose="020B0606020202030204" pitchFamily="34" charset="0"/>
              </a:rPr>
              <a:t>IL TELEFONO AZZURRO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5091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www.azzurro.it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419872" y="108570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  <a:p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9554"/>
            <a:ext cx="33337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umetto 3 2"/>
          <p:cNvSpPr/>
          <p:nvPr/>
        </p:nvSpPr>
        <p:spPr>
          <a:xfrm>
            <a:off x="3185860" y="908720"/>
            <a:ext cx="3204328" cy="1274884"/>
          </a:xfrm>
          <a:prstGeom prst="wedgeEllipse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Il</a:t>
            </a:r>
            <a:r>
              <a:rPr lang="it-IT" sz="1400" dirty="0">
                <a:solidFill>
                  <a:schemeClr val="tx1"/>
                </a:solidFill>
              </a:rPr>
              <a:t> telefono azzurro è una associazione nata nel 1987 per difendere i diritti dell’infanzia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6" y="2589452"/>
            <a:ext cx="4248919" cy="242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losione 1 8"/>
          <p:cNvSpPr/>
          <p:nvPr/>
        </p:nvSpPr>
        <p:spPr>
          <a:xfrm>
            <a:off x="5796135" y="1916832"/>
            <a:ext cx="3528105" cy="2404408"/>
          </a:xfrm>
          <a:prstGeom prst="irregularSeal1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534986" y="2525396"/>
            <a:ext cx="2347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Il telefono azzurro può essere contattato da chiunque tramite chat o telefonata. Rispondono degli esperti specializzati nel campo della psicologia.</a:t>
            </a:r>
          </a:p>
        </p:txBody>
      </p:sp>
    </p:spTree>
    <p:extLst>
      <p:ext uri="{BB962C8B-B14F-4D97-AF65-F5344CB8AC3E}">
        <p14:creationId xmlns:p14="http://schemas.microsoft.com/office/powerpoint/2010/main" val="54704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27784" y="362124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latin typeface="Algerian" panose="04020705040A02060702" pitchFamily="82" charset="0"/>
              </a:rPr>
              <a:t>Bullismo</a:t>
            </a:r>
          </a:p>
        </p:txBody>
      </p:sp>
      <p:cxnSp>
        <p:nvCxnSpPr>
          <p:cNvPr id="4" name="Connettore 2 3"/>
          <p:cNvCxnSpPr/>
          <p:nvPr/>
        </p:nvCxnSpPr>
        <p:spPr>
          <a:xfrm>
            <a:off x="4535996" y="11247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3203848" y="170080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Esistono 4 tipi di bullismo</a:t>
            </a:r>
          </a:p>
        </p:txBody>
      </p:sp>
      <p:cxnSp>
        <p:nvCxnSpPr>
          <p:cNvPr id="8" name="Connettore 2 7"/>
          <p:cNvCxnSpPr/>
          <p:nvPr/>
        </p:nvCxnSpPr>
        <p:spPr>
          <a:xfrm>
            <a:off x="5724128" y="2008585"/>
            <a:ext cx="936104" cy="4843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2339752" y="2009546"/>
            <a:ext cx="1029360" cy="483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611560" y="24928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3779912" y="2060848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436096" y="2060848"/>
            <a:ext cx="36004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83568" y="2492896"/>
            <a:ext cx="23040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DIRETTO</a:t>
            </a:r>
          </a:p>
          <a:p>
            <a:r>
              <a:rPr lang="it-IT" dirty="0"/>
              <a:t>Quando una persona </a:t>
            </a:r>
          </a:p>
          <a:p>
            <a:r>
              <a:rPr lang="it-IT" dirty="0"/>
              <a:t>viene offesa</a:t>
            </a:r>
          </a:p>
          <a:p>
            <a:r>
              <a:rPr lang="it-IT" dirty="0"/>
              <a:t> verbalmente in modo</a:t>
            </a:r>
          </a:p>
          <a:p>
            <a:r>
              <a:rPr lang="it-IT" dirty="0"/>
              <a:t> diretto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555776" y="3429000"/>
            <a:ext cx="23507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INDIRETTO</a:t>
            </a:r>
          </a:p>
          <a:p>
            <a:pPr algn="ctr"/>
            <a:r>
              <a:rPr lang="it-IT" dirty="0"/>
              <a:t>quando uno ti offende</a:t>
            </a:r>
          </a:p>
          <a:p>
            <a:pPr algn="ctr"/>
            <a:r>
              <a:rPr lang="it-IT" dirty="0"/>
              <a:t>Attraverso una </a:t>
            </a:r>
          </a:p>
          <a:p>
            <a:pPr algn="ctr"/>
            <a:r>
              <a:rPr lang="it-IT" dirty="0"/>
              <a:t>Piattaforma e non</a:t>
            </a:r>
          </a:p>
          <a:p>
            <a:pPr algn="ctr"/>
            <a:r>
              <a:rPr lang="it-IT" dirty="0"/>
              <a:t> direttamente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932040" y="3284984"/>
            <a:ext cx="201622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FISICO</a:t>
            </a:r>
          </a:p>
          <a:p>
            <a:pPr algn="ctr"/>
            <a:r>
              <a:rPr lang="it-IT" dirty="0"/>
              <a:t>In pratica è quello</a:t>
            </a:r>
          </a:p>
          <a:p>
            <a:r>
              <a:rPr lang="it-IT" dirty="0"/>
              <a:t>diretto, ma </a:t>
            </a:r>
          </a:p>
          <a:p>
            <a:pPr algn="ctr"/>
            <a:r>
              <a:rPr lang="it-IT" dirty="0"/>
              <a:t>si passa dalle</a:t>
            </a:r>
          </a:p>
          <a:p>
            <a:pPr algn="ctr"/>
            <a:r>
              <a:rPr lang="it-IT" dirty="0"/>
              <a:t>offese verbali</a:t>
            </a:r>
          </a:p>
          <a:p>
            <a:pPr algn="ctr"/>
            <a:r>
              <a:rPr lang="it-IT" dirty="0"/>
              <a:t>alla violenza fisica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660232" y="1988840"/>
            <a:ext cx="225413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CYBERBULLISMO</a:t>
            </a:r>
          </a:p>
          <a:p>
            <a:pPr algn="ctr"/>
            <a:r>
              <a:rPr lang="it-IT" dirty="0"/>
              <a:t>È quella forma di</a:t>
            </a:r>
          </a:p>
          <a:p>
            <a:pPr algn="ctr"/>
            <a:r>
              <a:rPr lang="it-IT" dirty="0"/>
              <a:t>Bullismo in cui si</a:t>
            </a:r>
          </a:p>
          <a:p>
            <a:pPr algn="ctr"/>
            <a:r>
              <a:rPr lang="it-IT" dirty="0"/>
              <a:t>Offende una persona</a:t>
            </a:r>
          </a:p>
          <a:p>
            <a:pPr algn="ctr"/>
            <a:r>
              <a:rPr lang="it-IT" dirty="0"/>
              <a:t>Attraverso i social</a:t>
            </a:r>
          </a:p>
          <a:p>
            <a:pPr algn="ctr"/>
            <a:r>
              <a:rPr lang="it-IT" dirty="0"/>
              <a:t>network.</a:t>
            </a:r>
          </a:p>
        </p:txBody>
      </p:sp>
    </p:spTree>
    <p:extLst>
      <p:ext uri="{BB962C8B-B14F-4D97-AF65-F5344CB8AC3E}">
        <p14:creationId xmlns:p14="http://schemas.microsoft.com/office/powerpoint/2010/main" val="101551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520940" cy="548640"/>
          </a:xfrm>
        </p:spPr>
        <p:txBody>
          <a:bodyPr/>
          <a:lstStyle/>
          <a:p>
            <a:pPr algn="ctr"/>
            <a:r>
              <a:rPr lang="it-IT" dirty="0"/>
              <a:t>Social network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021507" y="652835"/>
            <a:ext cx="1308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Instagram</a:t>
            </a:r>
            <a:r>
              <a:rPr lang="it-IT"/>
              <a:t>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298231" y="2557936"/>
            <a:ext cx="141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Facebook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155696" y="637167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Snapchat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01937" y="612865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Musical</a:t>
            </a:r>
            <a:r>
              <a:rPr lang="en-US"/>
              <a:t>.ly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54946" y="2538405"/>
            <a:ext cx="8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Twitter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305251" y="2538405"/>
            <a:ext cx="90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Tumblr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145129" y="2538405"/>
            <a:ext cx="1299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21 buttons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 flipH="1">
            <a:off x="454946" y="641396"/>
            <a:ext cx="1236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YouTube</a:t>
            </a:r>
            <a:endParaRPr lang="it-IT" dirty="0"/>
          </a:p>
        </p:txBody>
      </p:sp>
      <p:pic>
        <p:nvPicPr>
          <p:cNvPr id="14" name="Immagine 14">
            <a:extLst>
              <a:ext uri="{FF2B5EF4-FFF2-40B4-BE49-F238E27FC236}">
                <a16:creationId xmlns:a16="http://schemas.microsoft.com/office/drawing/2014/main" id="{EEBACE2A-9B6D-2E4E-BF0B-AD8002A217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30" y="986852"/>
            <a:ext cx="2025098" cy="1240303"/>
          </a:xfrm>
          <a:prstGeom prst="rect">
            <a:avLst/>
          </a:prstGeom>
        </p:spPr>
      </p:pic>
      <p:pic>
        <p:nvPicPr>
          <p:cNvPr id="16" name="Immagine 16">
            <a:extLst>
              <a:ext uri="{FF2B5EF4-FFF2-40B4-BE49-F238E27FC236}">
                <a16:creationId xmlns:a16="http://schemas.microsoft.com/office/drawing/2014/main" id="{304581BF-4430-BF48-A022-FBFC3AC64A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10" y="3013691"/>
            <a:ext cx="2186853" cy="1144681"/>
          </a:xfrm>
          <a:prstGeom prst="rect">
            <a:avLst/>
          </a:prstGeom>
        </p:spPr>
      </p:pic>
      <p:pic>
        <p:nvPicPr>
          <p:cNvPr id="20" name="Immagine 20">
            <a:extLst>
              <a:ext uri="{FF2B5EF4-FFF2-40B4-BE49-F238E27FC236}">
                <a16:creationId xmlns:a16="http://schemas.microsoft.com/office/drawing/2014/main" id="{57A5E89F-0894-7343-A6A6-6B39720A02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25" y="3151847"/>
            <a:ext cx="2571815" cy="802613"/>
          </a:xfrm>
          <a:prstGeom prst="rect">
            <a:avLst/>
          </a:prstGeom>
        </p:spPr>
      </p:pic>
      <p:pic>
        <p:nvPicPr>
          <p:cNvPr id="22" name="Immagine 22">
            <a:extLst>
              <a:ext uri="{FF2B5EF4-FFF2-40B4-BE49-F238E27FC236}">
                <a16:creationId xmlns:a16="http://schemas.microsoft.com/office/drawing/2014/main" id="{125B28B4-3318-3A4F-9030-8EB88963E22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363" y="1009382"/>
            <a:ext cx="1646737" cy="1404449"/>
          </a:xfrm>
          <a:prstGeom prst="rect">
            <a:avLst/>
          </a:prstGeom>
        </p:spPr>
      </p:pic>
      <p:pic>
        <p:nvPicPr>
          <p:cNvPr id="24" name="Immagine 24">
            <a:extLst>
              <a:ext uri="{FF2B5EF4-FFF2-40B4-BE49-F238E27FC236}">
                <a16:creationId xmlns:a16="http://schemas.microsoft.com/office/drawing/2014/main" id="{7DF422A1-3B15-DB40-9740-3A9C088D706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707" y="936877"/>
            <a:ext cx="1626440" cy="1626440"/>
          </a:xfrm>
          <a:prstGeom prst="rect">
            <a:avLst/>
          </a:prstGeom>
        </p:spPr>
      </p:pic>
      <p:pic>
        <p:nvPicPr>
          <p:cNvPr id="26" name="Immagine 26">
            <a:extLst>
              <a:ext uri="{FF2B5EF4-FFF2-40B4-BE49-F238E27FC236}">
                <a16:creationId xmlns:a16="http://schemas.microsoft.com/office/drawing/2014/main" id="{B9D484EC-487F-D64D-B42F-BBD8EF1F776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877" y="2983523"/>
            <a:ext cx="1473270" cy="1473270"/>
          </a:xfrm>
          <a:prstGeom prst="rect">
            <a:avLst/>
          </a:prstGeom>
        </p:spPr>
      </p:pic>
      <p:pic>
        <p:nvPicPr>
          <p:cNvPr id="28" name="Immagine 28">
            <a:extLst>
              <a:ext uri="{FF2B5EF4-FFF2-40B4-BE49-F238E27FC236}">
                <a16:creationId xmlns:a16="http://schemas.microsoft.com/office/drawing/2014/main" id="{435E11BB-8152-D347-B1B7-D4044D115CC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467" y="966939"/>
            <a:ext cx="1566316" cy="1566316"/>
          </a:xfrm>
          <a:prstGeom prst="rect">
            <a:avLst/>
          </a:prstGeom>
        </p:spPr>
      </p:pic>
      <p:pic>
        <p:nvPicPr>
          <p:cNvPr id="30" name="Immagine 30">
            <a:extLst>
              <a:ext uri="{FF2B5EF4-FFF2-40B4-BE49-F238E27FC236}">
                <a16:creationId xmlns:a16="http://schemas.microsoft.com/office/drawing/2014/main" id="{C0C9D129-87ED-DC45-9F78-95D57D68B9F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696" y="2907737"/>
            <a:ext cx="1549056" cy="154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8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03648" y="18864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LA SICUREZZA IN INTERNET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052736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È molto importante navigare con sicurezza in internet, come per esempio quando si utilizzano dei social è opportuno avere dei profili privati o comunque non comunicare mai le proprie informazioni personali (come il numero di telefono, il proprio cognome e nome e il luogo in cui si abita). Un’altra cosa importante di quando si viaggia in rete è non dare confidenza agli sconosciuti, anche se sembrano persone affidabili o amici, perché se possiedono i tuoi dati personali  potrebbero usufruirne in cattivo modo.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138FBB13-9E5B-2441-8A26-F3CB88D1DD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101" y="2925142"/>
            <a:ext cx="3121020" cy="2081720"/>
          </a:xfrm>
          <a:prstGeom prst="rect">
            <a:avLst/>
          </a:prstGeom>
        </p:spPr>
      </p:pic>
      <p:pic>
        <p:nvPicPr>
          <p:cNvPr id="6" name="Immagine 6">
            <a:extLst>
              <a:ext uri="{FF2B5EF4-FFF2-40B4-BE49-F238E27FC236}">
                <a16:creationId xmlns:a16="http://schemas.microsoft.com/office/drawing/2014/main" id="{6C19F4EF-2437-704D-AC14-F9AC32F131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345" y="2835486"/>
            <a:ext cx="2322666" cy="217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35896" y="188640"/>
            <a:ext cx="1907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WEB REPUTATION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052736"/>
            <a:ext cx="81084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D’altra parte, però, è molto importante anche il nostro comportamento in rete. </a:t>
            </a:r>
          </a:p>
          <a:p>
            <a:r>
              <a:rPr lang="it-IT" dirty="0"/>
              <a:t>La web </a:t>
            </a:r>
            <a:r>
              <a:rPr lang="it-IT" dirty="0" err="1"/>
              <a:t>reputation</a:t>
            </a:r>
            <a:r>
              <a:rPr lang="it-IT" dirty="0"/>
              <a:t>, infatti, è la reputazione che ci creiamo  sui nostri profili social. </a:t>
            </a:r>
          </a:p>
          <a:p>
            <a:r>
              <a:rPr lang="it-IT" dirty="0"/>
              <a:t>Se si pubblicano foto o video inappropriati e successivamente si cancellano,</a:t>
            </a:r>
          </a:p>
          <a:p>
            <a:r>
              <a:rPr lang="it-IT" dirty="0"/>
              <a:t>potrebbero essere rintracciabili in futuro compromettendo la nostra reputazione </a:t>
            </a:r>
          </a:p>
          <a:p>
            <a:r>
              <a:rPr lang="it-IT" dirty="0"/>
              <a:t>anche sul lavoro.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3DC81996-EFD3-ED4C-A40A-A50BC8280A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68" y="2959036"/>
            <a:ext cx="4963852" cy="1849019"/>
          </a:xfrm>
          <a:prstGeom prst="rect">
            <a:avLst/>
          </a:prstGeom>
        </p:spPr>
      </p:pic>
      <p:pic>
        <p:nvPicPr>
          <p:cNvPr id="6" name="Immagine 6">
            <a:extLst>
              <a:ext uri="{FF2B5EF4-FFF2-40B4-BE49-F238E27FC236}">
                <a16:creationId xmlns:a16="http://schemas.microsoft.com/office/drawing/2014/main" id="{E0131EAF-5F34-384D-8034-19B1A20701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8898">
            <a:off x="5282134" y="3376100"/>
            <a:ext cx="3627267" cy="78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4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L’ adescamento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836712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 adescamento consiste nell’illudere un ragazzo o una ragazza fingendo di essere </a:t>
            </a:r>
          </a:p>
          <a:p>
            <a:r>
              <a:rPr lang="it-IT" dirty="0"/>
              <a:t>un’altra persona. </a:t>
            </a:r>
          </a:p>
          <a:p>
            <a:r>
              <a:rPr lang="it-IT" dirty="0"/>
              <a:t>Solitamente chi compie questo “atto” è una persona adulta chiamata adescatore.</a:t>
            </a:r>
          </a:p>
          <a:p>
            <a:r>
              <a:rPr lang="it-IT" dirty="0"/>
              <a:t>L’adescatore cerca di stringere un rapporto di fiducia con la sua vittima, gli chiede informazioni personali e foto, successivamente richiede un incontro.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58D41C5E-0626-2A48-86F5-544984C876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2408682"/>
            <a:ext cx="4084486" cy="2516043"/>
          </a:xfrm>
          <a:prstGeom prst="rect">
            <a:avLst/>
          </a:prstGeom>
        </p:spPr>
      </p:pic>
      <p:pic>
        <p:nvPicPr>
          <p:cNvPr id="6" name="Immagine 6">
            <a:extLst>
              <a:ext uri="{FF2B5EF4-FFF2-40B4-BE49-F238E27FC236}">
                <a16:creationId xmlns:a16="http://schemas.microsoft.com/office/drawing/2014/main" id="{175E6220-9065-4446-82D6-9DA4F4336C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14" y="2784992"/>
            <a:ext cx="3106972" cy="180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9691E9-9392-A743-9D69-FB9117F7A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5400" dirty="0">
                <a:solidFill>
                  <a:srgbClr val="7030A0"/>
                </a:solidFill>
                <a:hlinkClick r:id="rId2"/>
              </a:rPr>
              <a:t>Video</a:t>
            </a:r>
            <a:endParaRPr lang="it-IT" sz="5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SEXTING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47026" y="1099896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Il </a:t>
            </a:r>
            <a:r>
              <a:rPr lang="it-IT" dirty="0" err="1"/>
              <a:t>sexting</a:t>
            </a:r>
            <a:r>
              <a:rPr lang="it-IT" dirty="0"/>
              <a:t> è l’azione di postare o inviare messaggi, video o foto a sfondo sessuali. </a:t>
            </a:r>
          </a:p>
          <a:p>
            <a:pPr algn="ctr"/>
            <a:endParaRPr lang="it-IT" dirty="0"/>
          </a:p>
          <a:p>
            <a:pPr algn="ctr"/>
            <a:r>
              <a:rPr lang="it-IT" b="1" dirty="0">
                <a:latin typeface="Arial Black"/>
                <a:cs typeface="Arial Black"/>
              </a:rPr>
              <a:t>IL SEXTING E’ UN REATO</a:t>
            </a:r>
            <a:r>
              <a:rPr lang="it-IT" b="1" dirty="0"/>
              <a:t> </a:t>
            </a:r>
          </a:p>
        </p:txBody>
      </p:sp>
      <p:pic>
        <p:nvPicPr>
          <p:cNvPr id="6" name="Immagine 6">
            <a:extLst>
              <a:ext uri="{FF2B5EF4-FFF2-40B4-BE49-F238E27FC236}">
                <a16:creationId xmlns:a16="http://schemas.microsoft.com/office/drawing/2014/main" id="{F4A86ED6-BAC7-0A42-A9A4-3D26723FDE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2713935"/>
            <a:ext cx="3116481" cy="2115090"/>
          </a:xfrm>
          <a:prstGeom prst="rect">
            <a:avLst/>
          </a:prstGeom>
        </p:spPr>
      </p:pic>
      <p:pic>
        <p:nvPicPr>
          <p:cNvPr id="8" name="Immagine 8">
            <a:extLst>
              <a:ext uri="{FF2B5EF4-FFF2-40B4-BE49-F238E27FC236}">
                <a16:creationId xmlns:a16="http://schemas.microsoft.com/office/drawing/2014/main" id="{405E52BC-0113-9545-A442-4F49BD8921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543" y="2485721"/>
            <a:ext cx="3190587" cy="239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549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Personalizzato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7030A0"/>
      </a:accent2>
      <a:accent3>
        <a:srgbClr val="FFC000"/>
      </a:accent3>
      <a:accent4>
        <a:srgbClr val="92D050"/>
      </a:accent4>
      <a:accent5>
        <a:srgbClr val="00B0F0"/>
      </a:accent5>
      <a:accent6>
        <a:srgbClr val="FFA1A1"/>
      </a:accent6>
      <a:hlink>
        <a:srgbClr val="DB5353"/>
      </a:hlink>
      <a:folHlink>
        <a:srgbClr val="903638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170</TotalTime>
  <Words>377</Words>
  <Application>Microsoft Office PowerPoint</Application>
  <PresentationFormat>Presentazione su schermo (4:3)</PresentationFormat>
  <Paragraphs>59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9" baseType="lpstr">
      <vt:lpstr>Algerian</vt:lpstr>
      <vt:lpstr>Arial</vt:lpstr>
      <vt:lpstr>Arial Black</vt:lpstr>
      <vt:lpstr>Arial Narrow</vt:lpstr>
      <vt:lpstr>Calibri</vt:lpstr>
      <vt:lpstr>Franklin Gothic Book</vt:lpstr>
      <vt:lpstr>Franklin Gothic Medium</vt:lpstr>
      <vt:lpstr>Tunga</vt:lpstr>
      <vt:lpstr>Wingdings</vt:lpstr>
      <vt:lpstr>Angoli</vt:lpstr>
      <vt:lpstr>BULLISMO E CYBERBULLISMO </vt:lpstr>
      <vt:lpstr>IL TELEFONO AZZURRO </vt:lpstr>
      <vt:lpstr>Presentazione standard di PowerPoint</vt:lpstr>
      <vt:lpstr>Social network </vt:lpstr>
      <vt:lpstr>Presentazione standard di PowerPoint</vt:lpstr>
      <vt:lpstr>Presentazione standard di PowerPoint</vt:lpstr>
      <vt:lpstr>                       L’ adescamento </vt:lpstr>
      <vt:lpstr>Video</vt:lpstr>
      <vt:lpstr>SEXTING</vt:lpstr>
    </vt:vector>
  </TitlesOfParts>
  <Company>Administrator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BULLISMO E CYBERBULLISMO</dc:title>
  <dc:creator>CLASSE</dc:creator>
  <cp:lastModifiedBy>teresa cassano</cp:lastModifiedBy>
  <cp:revision>23</cp:revision>
  <dcterms:created xsi:type="dcterms:W3CDTF">2018-03-09T10:45:17Z</dcterms:created>
  <dcterms:modified xsi:type="dcterms:W3CDTF">2018-05-09T15:04:21Z</dcterms:modified>
</cp:coreProperties>
</file>