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2" r:id="rId11"/>
    <p:sldId id="267" r:id="rId12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46" y="78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Tahoma" pitchFamily="2"/>
              <a:cs typeface="Arial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Tahoma" pitchFamily="2"/>
              <a:cs typeface="Arial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Tahoma" pitchFamily="2"/>
              <a:cs typeface="Arial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9F042C7-7F59-44FC-ADC1-DDD649F3FE93}" type="slidenum">
              <a:rPr/>
              <a:pPr marL="0" marR="0" lvl="0" indent="0" algn="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‹N›</a:t>
            </a:fld>
            <a:endParaRPr lang="it-IT" sz="1400" b="0" i="0" u="none" strike="noStrike" kern="1200">
              <a:ln>
                <a:noFill/>
              </a:ln>
              <a:latin typeface="Arial" pitchFamily="18"/>
              <a:ea typeface="Tahoma" pitchFamily="2"/>
              <a:cs typeface="Ari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hangingPunct="0">
              <a:buNone/>
              <a:tabLst/>
              <a:defRPr lang="it-IT" sz="1400" kern="1200">
                <a:latin typeface="Times New Roman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hangingPunct="0">
              <a:buNone/>
              <a:tabLst/>
              <a:defRPr lang="it-IT" sz="1400" kern="1200">
                <a:latin typeface="Times New Roman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hangingPunct="0">
              <a:buNone/>
              <a:tabLst/>
              <a:defRPr lang="it-IT" sz="1400" kern="1200">
                <a:latin typeface="Times New Roman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hangingPunct="0">
              <a:buNone/>
              <a:tabLst/>
              <a:defRPr lang="it-IT" sz="1400" kern="1200">
                <a:latin typeface="Times New Roman" pitchFamily="18"/>
                <a:ea typeface="Tahoma" pitchFamily="2"/>
                <a:cs typeface="Tahoma" pitchFamily="2"/>
              </a:defRPr>
            </a:lvl1pPr>
          </a:lstStyle>
          <a:p>
            <a:pPr lvl="0"/>
            <a:fld id="{0BDDC757-1E39-4597-A36C-0FE5BF01DFC0}" type="slidenum">
              <a:rPr/>
              <a:pPr lvl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it-IT" sz="2000" b="0" i="0" u="none" strike="noStrike" kern="1200">
        <a:ln>
          <a:noFill/>
        </a:ln>
        <a:latin typeface="Arial" pitchFamily="18"/>
        <a:ea typeface="Tahoma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D10F33-EFA5-4F62-B3C8-8253D91DDC4E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379E37-97A1-42E8-9720-49B6FD2B5FE9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746AEB-417E-464D-8CF6-1DF514366BF9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D5EFFE-4915-45A5-92CA-AF0F48F0CB9D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2F0448-04AD-4D58-BFB2-0187DB3D56A7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DF8EBA-7062-41F3-80B1-FF56EB6F2CBC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D538A5-8CBE-4461-9662-36F3F4F07865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9FE224-07A6-4659-A888-CA0784B466F8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E39E03-4E4A-41FA-9718-89D5D508C382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4120BA-0068-4C7D-B399-8593737AA18A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1361BE-40AD-4999-831F-E757B6FA237E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it-IT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hangingPunct="0">
              <a:buNone/>
              <a:tabLst/>
              <a:defRPr lang="it-IT" sz="1400" kern="1200">
                <a:latin typeface="Times New Roman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hangingPunct="0">
              <a:buNone/>
              <a:tabLst/>
              <a:defRPr lang="it-IT" sz="1400" kern="1200">
                <a:latin typeface="Times New Roman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hangingPunct="0">
              <a:buNone/>
              <a:tabLst/>
              <a:defRPr lang="it-IT" sz="1400" kern="1200">
                <a:latin typeface="Times New Roman" pitchFamily="18"/>
                <a:ea typeface="Tahoma" pitchFamily="2"/>
                <a:cs typeface="Tahoma" pitchFamily="2"/>
              </a:defRPr>
            </a:lvl1pPr>
          </a:lstStyle>
          <a:p>
            <a:pPr lvl="0"/>
            <a:fld id="{3E7CCC89-37C7-45DC-88F9-57569B5C93AE}" type="slidenum">
              <a:rPr/>
              <a:pPr lvl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hangingPunct="0">
        <a:tabLst/>
        <a:defRPr lang="it-IT" sz="4400" b="0" i="0" u="none" strike="noStrike" kern="1200">
          <a:ln>
            <a:noFill/>
          </a:ln>
          <a:latin typeface="Arial" pitchFamily="18"/>
          <a:ea typeface="Tahoma" pitchFamily="2"/>
          <a:cs typeface="Arial" pitchFamily="2"/>
        </a:defRPr>
      </a:lvl1pPr>
    </p:titleStyle>
    <p:bodyStyle>
      <a:lvl1pPr hangingPunct="0">
        <a:spcBef>
          <a:spcPts val="0"/>
        </a:spcBef>
        <a:spcAft>
          <a:spcPts val="1417"/>
        </a:spcAft>
        <a:tabLst/>
        <a:defRPr lang="it-IT" sz="3200" b="0" i="0" u="none" strike="noStrike" kern="1200">
          <a:ln>
            <a:noFill/>
          </a:ln>
          <a:latin typeface="Arial" pitchFamily="18"/>
          <a:ea typeface="Tahoma" pitchFamily="2"/>
          <a:cs typeface="Ari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YnmfBiomlo&amp;feature=youtu.b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9" y="196920"/>
            <a:ext cx="9071640" cy="147096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9600" dirty="0">
                <a:solidFill>
                  <a:srgbClr val="FF0000"/>
                </a:solidFill>
                <a:latin typeface="CentSchbkCyrill BT" panose="02040603050705020303" pitchFamily="18" charset="-52"/>
              </a:rPr>
              <a:t> IL BULLISMO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727944" y="1691245"/>
            <a:ext cx="6192000" cy="5486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6000" dirty="0" err="1">
                <a:solidFill>
                  <a:srgbClr val="CE181E"/>
                </a:solidFill>
                <a:latin typeface="Castellar" pitchFamily="82"/>
              </a:rPr>
              <a:t>sexting</a:t>
            </a:r>
            <a:endParaRPr lang="it-IT" sz="6000" dirty="0">
              <a:solidFill>
                <a:srgbClr val="CE181E"/>
              </a:solidFill>
              <a:latin typeface="Castellar" pitchFamily="82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243041" y="2051645"/>
            <a:ext cx="4571330" cy="30713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/>
          <p:cNvSpPr txBox="1"/>
          <p:nvPr/>
        </p:nvSpPr>
        <p:spPr>
          <a:xfrm>
            <a:off x="216000" y="1691605"/>
            <a:ext cx="4896320" cy="5184575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it-IT" sz="2200" dirty="0">
                <a:latin typeface="Arial" pitchFamily="18"/>
                <a:ea typeface="Tahoma" pitchFamily="2"/>
                <a:cs typeface="Arial" pitchFamily="2"/>
              </a:rPr>
              <a:t>Il t</a:t>
            </a:r>
            <a:r>
              <a:rPr lang="it-IT" sz="2200" b="0" i="0" u="none" strike="noStrike" kern="1200" dirty="0">
                <a:ln>
                  <a:noFill/>
                </a:ln>
                <a:latin typeface="Arial" pitchFamily="18"/>
                <a:ea typeface="Tahoma" pitchFamily="2"/>
                <a:cs typeface="Arial" pitchFamily="2"/>
              </a:rPr>
              <a:t>ermine </a:t>
            </a:r>
            <a:r>
              <a:rPr lang="it-IT" sz="2200" b="0" i="0" u="none" strike="noStrike" kern="1200" dirty="0" err="1">
                <a:ln>
                  <a:noFill/>
                </a:ln>
                <a:latin typeface="Arial" pitchFamily="18"/>
                <a:ea typeface="Tahoma" pitchFamily="2"/>
                <a:cs typeface="Arial" pitchFamily="2"/>
              </a:rPr>
              <a:t>sexting</a:t>
            </a:r>
            <a:r>
              <a:rPr lang="it-IT" sz="2200" b="0" i="0" u="none" strike="noStrike" kern="1200" dirty="0">
                <a:ln>
                  <a:noFill/>
                </a:ln>
                <a:latin typeface="Arial" pitchFamily="18"/>
                <a:ea typeface="Tahoma" pitchFamily="2"/>
                <a:cs typeface="Arial" pitchFamily="2"/>
              </a:rPr>
              <a:t>, derivato dalla </a:t>
            </a:r>
          </a:p>
          <a:p>
            <a:pPr marL="0" marR="0" lvl="0" indent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it-IT" sz="2200" b="0" i="0" u="none" strike="noStrike" kern="1200" dirty="0">
                <a:ln>
                  <a:noFill/>
                </a:ln>
                <a:latin typeface="Arial" pitchFamily="18"/>
                <a:ea typeface="Tahoma" pitchFamily="2"/>
                <a:cs typeface="Arial" pitchFamily="2"/>
              </a:rPr>
              <a:t>fusione delle parole inglesi sex  e </a:t>
            </a:r>
          </a:p>
          <a:p>
            <a:pPr marL="0" marR="0" lvl="0" indent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it-IT" sz="2200" b="0" i="0" u="none" strike="noStrike" kern="1200" dirty="0" err="1">
                <a:ln>
                  <a:noFill/>
                </a:ln>
                <a:latin typeface="Arial" pitchFamily="18"/>
                <a:ea typeface="Tahoma" pitchFamily="2"/>
                <a:cs typeface="Arial" pitchFamily="2"/>
              </a:rPr>
              <a:t>texting</a:t>
            </a:r>
            <a:r>
              <a:rPr lang="it-IT" sz="2200" b="0" i="0" u="none" strike="noStrike" kern="1200" dirty="0">
                <a:ln>
                  <a:noFill/>
                </a:ln>
                <a:latin typeface="Arial" pitchFamily="18"/>
                <a:ea typeface="Tahoma" pitchFamily="2"/>
                <a:cs typeface="Arial" pitchFamily="2"/>
              </a:rPr>
              <a:t> (inviare messaggi elettronici), </a:t>
            </a:r>
          </a:p>
          <a:p>
            <a:pPr marL="0" marR="0" lvl="0" indent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it-IT" sz="2200" b="0" i="0" u="none" strike="noStrike" kern="1200" dirty="0">
                <a:ln>
                  <a:noFill/>
                </a:ln>
                <a:latin typeface="Arial" pitchFamily="18"/>
                <a:ea typeface="Tahoma" pitchFamily="2"/>
                <a:cs typeface="Arial" pitchFamily="2"/>
              </a:rPr>
              <a:t>è un neologismo utilizzato per indicare</a:t>
            </a:r>
          </a:p>
          <a:p>
            <a:pPr marL="0" marR="0" lvl="0" indent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it-IT" sz="2200" b="0" i="0" u="none" strike="noStrike" kern="1200" dirty="0">
                <a:ln>
                  <a:noFill/>
                </a:ln>
                <a:latin typeface="Arial" pitchFamily="18"/>
                <a:ea typeface="Tahoma" pitchFamily="2"/>
                <a:cs typeface="Arial" pitchFamily="2"/>
              </a:rPr>
              <a:t> l'invio di messaggi, testi e/o </a:t>
            </a:r>
          </a:p>
          <a:p>
            <a:pPr marL="0" marR="0" lvl="0" indent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it-IT" sz="2200" b="0" i="0" u="none" strike="noStrike" kern="1200" dirty="0">
                <a:ln>
                  <a:noFill/>
                </a:ln>
                <a:latin typeface="Arial" pitchFamily="18"/>
                <a:ea typeface="Tahoma" pitchFamily="2"/>
                <a:cs typeface="Arial" pitchFamily="2"/>
              </a:rPr>
              <a:t>immagini sessualmente espliciti, </a:t>
            </a:r>
          </a:p>
          <a:p>
            <a:pPr marL="0" marR="0" lvl="0" indent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it-IT" sz="2200" b="0" i="0" u="none" strike="noStrike" kern="1200" dirty="0">
                <a:ln>
                  <a:noFill/>
                </a:ln>
                <a:latin typeface="Arial" pitchFamily="18"/>
                <a:ea typeface="Tahoma" pitchFamily="2"/>
                <a:cs typeface="Arial" pitchFamily="2"/>
              </a:rPr>
              <a:t>principalmente tramite il telefono o </a:t>
            </a:r>
          </a:p>
          <a:p>
            <a:pPr marL="0" marR="0" lvl="0" indent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it-IT" sz="2200" b="0" i="0" u="none" strike="noStrike" kern="1200" dirty="0">
                <a:ln>
                  <a:noFill/>
                </a:ln>
                <a:latin typeface="Arial" pitchFamily="18"/>
                <a:ea typeface="Tahoma" pitchFamily="2"/>
                <a:cs typeface="Arial" pitchFamily="2"/>
              </a:rPr>
              <a:t>tramite altri mezzi informatici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5FC5D2-79F7-4BE0-8542-56D8A52E1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it-IT" sz="9600" dirty="0">
                <a:solidFill>
                  <a:srgbClr val="FF0000"/>
                </a:solidFill>
                <a:latin typeface="Algerian" panose="04020705040A02060702" pitchFamily="82" charset="0"/>
              </a:rPr>
              <a:t>Fine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4D707D-17AA-4E2B-ABAC-C17644F21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000" indent="0" algn="ctr">
              <a:buNone/>
            </a:pPr>
            <a:r>
              <a:rPr lang="it-IT" dirty="0"/>
              <a:t>Grazie per l’attenzione!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AEBAAD6-017C-4FB1-9187-DED4B6CAFC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5728" y="2483694"/>
            <a:ext cx="4325981" cy="438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02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9" y="250920"/>
            <a:ext cx="9071640" cy="136296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8800" dirty="0">
                <a:solidFill>
                  <a:srgbClr val="00CCFF"/>
                </a:solidFill>
                <a:latin typeface="Impact" pitchFamily="34"/>
              </a:rPr>
              <a:t>Telefono azzurro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560" cy="23796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9pPr>
          </a:lstStyle>
          <a:p>
            <a:pPr marL="108000" lvl="0" indent="0">
              <a:buNone/>
            </a:pPr>
            <a:endParaRPr lang="it-IT" dirty="0"/>
          </a:p>
          <a:p>
            <a:pPr lvl="0"/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1523" y="1595880"/>
            <a:ext cx="5040000" cy="3041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 rot="13800">
            <a:off x="283895" y="5013339"/>
            <a:ext cx="4670760" cy="1928261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2200" b="0" i="0" u="none" strike="noStrike" kern="1200" dirty="0">
              <a:ln>
                <a:noFill/>
              </a:ln>
              <a:latin typeface="Arial" pitchFamily="18"/>
              <a:ea typeface="Tahoma" pitchFamily="2"/>
              <a:cs typeface="Arial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200" b="0" i="0" u="none" strike="noStrike" kern="1200" dirty="0">
                <a:ln>
                  <a:noFill/>
                </a:ln>
                <a:latin typeface="Arial" pitchFamily="18"/>
                <a:ea typeface="Tahoma" pitchFamily="2"/>
                <a:cs typeface="Arial" pitchFamily="2"/>
              </a:rPr>
              <a:t>Il </a:t>
            </a:r>
            <a:r>
              <a:rPr lang="it-IT" sz="2200" b="0" i="0" u="none" strike="noStrike" kern="1200" dirty="0">
                <a:ln>
                  <a:noFill/>
                </a:ln>
                <a:solidFill>
                  <a:srgbClr val="3399FF"/>
                </a:solidFill>
                <a:latin typeface="Arial" pitchFamily="18"/>
                <a:ea typeface="Tahoma" pitchFamily="2"/>
                <a:cs typeface="Arial" pitchFamily="2"/>
              </a:rPr>
              <a:t>Telefono Azzurro</a:t>
            </a:r>
            <a:r>
              <a:rPr lang="it-IT" sz="2200" b="0" i="0" u="none" strike="noStrike" kern="1200" dirty="0">
                <a:ln>
                  <a:noFill/>
                </a:ln>
                <a:latin typeface="Arial" pitchFamily="18"/>
                <a:ea typeface="Tahoma" pitchFamily="2"/>
                <a:cs typeface="Arial" pitchFamily="2"/>
              </a:rPr>
              <a:t> è una </a:t>
            </a:r>
            <a:r>
              <a:rPr lang="it-IT" sz="2200" b="0" i="0" u="none" strike="noStrike" kern="1200" dirty="0" err="1">
                <a:ln>
                  <a:noFill/>
                </a:ln>
                <a:latin typeface="Arial" pitchFamily="18"/>
                <a:ea typeface="Tahoma" pitchFamily="2"/>
                <a:cs typeface="Arial" pitchFamily="2"/>
              </a:rPr>
              <a:t>onlus</a:t>
            </a:r>
            <a:r>
              <a:rPr lang="it-IT" sz="2200" b="0" i="0" u="none" strike="noStrike" kern="1200" dirty="0">
                <a:ln>
                  <a:noFill/>
                </a:ln>
                <a:latin typeface="Arial" pitchFamily="18"/>
                <a:ea typeface="Tahoma" pitchFamily="2"/>
                <a:cs typeface="Arial" pitchFamily="2"/>
              </a:rPr>
              <a:t> nata 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200" b="0" i="0" u="none" strike="noStrike" kern="1200" dirty="0">
                <a:ln>
                  <a:noFill/>
                </a:ln>
                <a:latin typeface="Arial" pitchFamily="18"/>
                <a:ea typeface="Tahoma" pitchFamily="2"/>
                <a:cs typeface="Arial" pitchFamily="2"/>
              </a:rPr>
              <a:t>nel 1987 con lo scopo di difendere i 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200" b="0" i="0" u="none" strike="noStrike" kern="1200" dirty="0">
                <a:ln>
                  <a:noFill/>
                </a:ln>
                <a:latin typeface="Arial" pitchFamily="18"/>
                <a:ea typeface="Tahoma" pitchFamily="2"/>
                <a:cs typeface="Arial" pitchFamily="2"/>
              </a:rPr>
              <a:t>diritti dell'infanzia, che sono stati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200" b="0" i="0" u="none" strike="noStrike" kern="1200" dirty="0">
                <a:ln>
                  <a:noFill/>
                </a:ln>
                <a:latin typeface="Arial" pitchFamily="18"/>
                <a:ea typeface="Tahoma" pitchFamily="2"/>
                <a:cs typeface="Arial" pitchFamily="2"/>
              </a:rPr>
              <a:t> riconosciuti con una Convenzione 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200" b="0" i="0" u="none" strike="noStrike" kern="1200" dirty="0">
                <a:ln>
                  <a:noFill/>
                </a:ln>
                <a:latin typeface="Arial" pitchFamily="18"/>
                <a:ea typeface="Tahoma" pitchFamily="2"/>
                <a:cs typeface="Arial" pitchFamily="2"/>
              </a:rPr>
              <a:t>ONU due anni più tardi.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dirty="0">
              <a:ln>
                <a:noFill/>
              </a:ln>
              <a:latin typeface="Arial" pitchFamily="18"/>
              <a:ea typeface="Tahoma" pitchFamily="2"/>
              <a:cs typeface="Arial" pitchFamily="2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256000" y="1613880"/>
            <a:ext cx="4464000" cy="299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5688000" y="4822200"/>
            <a:ext cx="3744000" cy="266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360000"/>
            <a:ext cx="10080000" cy="70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360179" y="-34043"/>
            <a:ext cx="9071640" cy="17254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6000" dirty="0">
                <a:solidFill>
                  <a:srgbClr val="FF0000"/>
                </a:solidFill>
                <a:latin typeface="Broadway" pitchFamily="82"/>
              </a:rPr>
              <a:t>Bullismo fisico(diretto)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alphaModFix/>
            <a:lum/>
          </a:blip>
          <a:srcRect l="12438" t="9995" r="7371" b="58087"/>
          <a:stretch/>
        </p:blipFill>
        <p:spPr>
          <a:xfrm>
            <a:off x="1229983" y="1691437"/>
            <a:ext cx="7332032" cy="2559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2808064" y="4356238"/>
            <a:ext cx="3888000" cy="30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6000" dirty="0">
                <a:solidFill>
                  <a:srgbClr val="FF0000"/>
                </a:solidFill>
                <a:latin typeface="Broadway" pitchFamily="82"/>
              </a:rPr>
              <a:t>Bullismo verbale</a:t>
            </a:r>
          </a:p>
        </p:txBody>
      </p:sp>
      <p:pic>
        <p:nvPicPr>
          <p:cNvPr id="3" name="Segnaposto immagine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60000" y="1540800"/>
            <a:ext cx="4896000" cy="5083200"/>
          </a:xfrm>
        </p:spPr>
      </p:pic>
      <p:sp>
        <p:nvSpPr>
          <p:cNvPr id="4" name="Segnaposto testo 3"/>
          <p:cNvSpPr txBox="1">
            <a:spLocks noGrp="1"/>
          </p:cNvSpPr>
          <p:nvPr>
            <p:ph type="body" idx="4294967295"/>
          </p:nvPr>
        </p:nvSpPr>
        <p:spPr>
          <a:xfrm>
            <a:off x="5151960" y="1769040"/>
            <a:ext cx="4426560" cy="49892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9pPr>
          </a:lstStyle>
          <a:p>
            <a:pPr lvl="0"/>
            <a:r>
              <a:rPr lang="it-IT" sz="3600" dirty="0"/>
              <a:t>Avviene quando il bullo offende la vittima attraverso le parole di persona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9" y="60183"/>
            <a:ext cx="9216000" cy="166199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5400" dirty="0">
                <a:solidFill>
                  <a:srgbClr val="CC3300"/>
                </a:solidFill>
                <a:latin typeface="Broadway" pitchFamily="82"/>
              </a:rPr>
              <a:t>Bullismo indiretto</a:t>
            </a:r>
            <a:br>
              <a:rPr lang="it-IT" sz="5400" dirty="0">
                <a:solidFill>
                  <a:srgbClr val="CC3300"/>
                </a:solidFill>
                <a:latin typeface="Broadway" pitchFamily="82"/>
              </a:rPr>
            </a:br>
            <a:r>
              <a:rPr lang="it-IT" sz="5400" dirty="0">
                <a:solidFill>
                  <a:srgbClr val="CC3300"/>
                </a:solidFill>
                <a:latin typeface="Broadway" pitchFamily="82"/>
              </a:rPr>
              <a:t>(</a:t>
            </a:r>
            <a:r>
              <a:rPr lang="it-IT" sz="5400" dirty="0" err="1">
                <a:solidFill>
                  <a:srgbClr val="CC3300"/>
                </a:solidFill>
                <a:latin typeface="Broadway" pitchFamily="82"/>
              </a:rPr>
              <a:t>cyberbullismo</a:t>
            </a:r>
            <a:r>
              <a:rPr lang="it-IT" sz="5400" dirty="0">
                <a:solidFill>
                  <a:srgbClr val="CC3300"/>
                </a:solidFill>
                <a:latin typeface="Broadway" pitchFamily="82"/>
              </a:rPr>
              <a:t>)</a:t>
            </a:r>
          </a:p>
        </p:txBody>
      </p:sp>
      <p:pic>
        <p:nvPicPr>
          <p:cNvPr id="3" name="Segnaposto immagine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02105" y="1774871"/>
            <a:ext cx="4426560" cy="2491200"/>
          </a:xfrm>
        </p:spPr>
      </p:pic>
      <p:pic>
        <p:nvPicPr>
          <p:cNvPr id="4" name="Segnaposto immagine 3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151960" y="1772639"/>
            <a:ext cx="4426560" cy="2372040"/>
          </a:xfrm>
        </p:spPr>
      </p:pic>
      <p:sp>
        <p:nvSpPr>
          <p:cNvPr id="5" name="Segnaposto testo 4"/>
          <p:cNvSpPr txBox="1">
            <a:spLocks noGrp="1"/>
          </p:cNvSpPr>
          <p:nvPr>
            <p:ph type="body" idx="4294967295"/>
          </p:nvPr>
        </p:nvSpPr>
        <p:spPr>
          <a:xfrm>
            <a:off x="5151960" y="4375080"/>
            <a:ext cx="4426560" cy="2462213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9pPr>
          </a:lstStyle>
          <a:p>
            <a:pPr lvl="0"/>
            <a:r>
              <a:rPr lang="it-IT" dirty="0"/>
              <a:t>Avviene nei social. Spesso l'identità del bullo non si sa e i messaggi sono offensivi.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936000" y="4440960"/>
            <a:ext cx="3311279" cy="3119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5400" dirty="0">
                <a:solidFill>
                  <a:srgbClr val="FF3300"/>
                </a:solidFill>
                <a:latin typeface="Comic Sans MS" pitchFamily="66"/>
              </a:rPr>
              <a:t>Personaggi del bullismo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432000" y="1800000"/>
            <a:ext cx="4426560" cy="49892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9pPr>
          </a:lstStyle>
          <a:p>
            <a:pPr lvl="0"/>
            <a:r>
              <a:rPr lang="it-IT" dirty="0"/>
              <a:t>Vittima  </a:t>
            </a:r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r>
              <a:rPr lang="it-IT" dirty="0"/>
              <a:t>bullo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4294967295"/>
          </p:nvPr>
        </p:nvSpPr>
        <p:spPr>
          <a:xfrm>
            <a:off x="5328000" y="1508399"/>
            <a:ext cx="4426560" cy="23796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9pPr>
          </a:lstStyle>
          <a:p>
            <a:pPr lvl="0"/>
            <a:r>
              <a:rPr lang="it-IT" dirty="0"/>
              <a:t>complici</a:t>
            </a: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4294967295"/>
          </p:nvPr>
        </p:nvSpPr>
        <p:spPr>
          <a:xfrm>
            <a:off x="5328000" y="4176000"/>
            <a:ext cx="4426560" cy="23796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9pPr>
          </a:lstStyle>
          <a:p>
            <a:pPr lvl="0"/>
            <a:r>
              <a:rPr lang="it-IT" dirty="0"/>
              <a:t>                 osservatori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r="69764"/>
          <a:stretch>
            <a:fillRect/>
          </a:stretch>
        </p:blipFill>
        <p:spPr>
          <a:xfrm>
            <a:off x="2304000" y="1648800"/>
            <a:ext cx="1367640" cy="25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l="32057"/>
          <a:stretch>
            <a:fillRect/>
          </a:stretch>
        </p:blipFill>
        <p:spPr>
          <a:xfrm>
            <a:off x="2160000" y="4392000"/>
            <a:ext cx="2664000" cy="292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 l="51030" t="32679"/>
          <a:stretch>
            <a:fillRect/>
          </a:stretch>
        </p:blipFill>
        <p:spPr>
          <a:xfrm>
            <a:off x="6552000" y="2088000"/>
            <a:ext cx="2627280" cy="2060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6480000" y="4680000"/>
            <a:ext cx="2122560" cy="28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 txBox="1">
            <a:spLocks noGrp="1"/>
          </p:cNvSpPr>
          <p:nvPr>
            <p:ph type="body" idx="4294967295"/>
          </p:nvPr>
        </p:nvSpPr>
        <p:spPr>
          <a:xfrm>
            <a:off x="613080" y="2376000"/>
            <a:ext cx="4426920" cy="4611519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9pPr>
          </a:lstStyle>
          <a:p>
            <a:pPr lvl="0"/>
            <a:r>
              <a:rPr lang="it-IT" dirty="0"/>
              <a:t>I social non sono pericolosi; basta utilizzarli in modo corretto.</a:t>
            </a:r>
          </a:p>
          <a:p>
            <a:pPr lvl="0"/>
            <a:r>
              <a:rPr lang="it-IT" dirty="0"/>
              <a:t>Se si subiscono offese gravi si possono anche denunciare alla </a:t>
            </a:r>
            <a:r>
              <a:rPr lang="it-IT" dirty="0">
                <a:solidFill>
                  <a:srgbClr val="CE181E"/>
                </a:solidFill>
              </a:rPr>
              <a:t>polizia postale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864000" y="88920"/>
            <a:ext cx="7216560" cy="2215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248000" y="3096000"/>
            <a:ext cx="5904719" cy="295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9" y="-591094"/>
            <a:ext cx="9071640" cy="304698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br>
              <a:rPr lang="it-IT" sz="6600" dirty="0">
                <a:solidFill>
                  <a:srgbClr val="CE181E"/>
                </a:solidFill>
                <a:latin typeface="Arial Black" pitchFamily="18"/>
              </a:rPr>
            </a:br>
            <a:br>
              <a:rPr lang="it-IT" sz="6600" dirty="0">
                <a:solidFill>
                  <a:srgbClr val="CE181E"/>
                </a:solidFill>
                <a:latin typeface="Arial Black" pitchFamily="18"/>
              </a:rPr>
            </a:br>
            <a:endParaRPr lang="it-IT" sz="6600" dirty="0">
              <a:solidFill>
                <a:srgbClr val="CE181E"/>
              </a:solidFill>
              <a:latin typeface="Arial Black" pitchFamily="18"/>
            </a:endParaRP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0" y="1752142"/>
            <a:ext cx="7200552" cy="20912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9pPr>
          </a:lstStyle>
          <a:p>
            <a:pPr marL="108000" lvl="0" indent="0" algn="ctr">
              <a:buNone/>
            </a:pPr>
            <a:endParaRPr lang="it-IT" dirty="0"/>
          </a:p>
          <a:p>
            <a:pPr marL="108000" indent="0" algn="ctr">
              <a:buNone/>
            </a:pPr>
            <a:r>
              <a:rPr lang="it-IT" dirty="0">
                <a:solidFill>
                  <a:srgbClr val="FF0000"/>
                </a:solidFill>
              </a:rPr>
              <a:t>video</a:t>
            </a:r>
          </a:p>
          <a:p>
            <a:pPr marL="108000" lvl="0" indent="0" algn="ctr">
              <a:buNone/>
            </a:pPr>
            <a:endParaRPr lang="it-IT" dirty="0"/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4294967295"/>
          </p:nvPr>
        </p:nvSpPr>
        <p:spPr>
          <a:xfrm>
            <a:off x="1717303" y="4230501"/>
            <a:ext cx="6707385" cy="1365011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Tahoma" pitchFamily="2"/>
                <a:cs typeface="Arial" pitchFamily="2"/>
              </a:defRPr>
            </a:lvl9pPr>
          </a:lstStyle>
          <a:p>
            <a:pPr marL="108000" indent="0" algn="just">
              <a:buNone/>
            </a:pPr>
            <a:r>
              <a:rPr lang="it-IT" dirty="0">
                <a:solidFill>
                  <a:srgbClr val="FF0000"/>
                </a:solidFill>
                <a:hlinkClick r:id="rId3"/>
              </a:rPr>
              <a:t>https://youtu.be/qYnmfBiomlo</a:t>
            </a:r>
            <a:endParaRPr lang="it-IT" dirty="0">
              <a:solidFill>
                <a:srgbClr val="FF0000"/>
              </a:solidFill>
            </a:endParaRPr>
          </a:p>
          <a:p>
            <a:pPr marL="108000" lvl="0" indent="0" algn="ctr">
              <a:buNone/>
            </a:pPr>
            <a:endParaRPr lang="it-IT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167</Words>
  <Application>Microsoft Office PowerPoint</Application>
  <PresentationFormat>Personalizzato</PresentationFormat>
  <Paragraphs>39</Paragraphs>
  <Slides>11</Slides>
  <Notes>10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24" baseType="lpstr">
      <vt:lpstr>Algerian</vt:lpstr>
      <vt:lpstr>Arial</vt:lpstr>
      <vt:lpstr>Arial Black</vt:lpstr>
      <vt:lpstr>Broadway</vt:lpstr>
      <vt:lpstr>Calibri</vt:lpstr>
      <vt:lpstr>Castellar</vt:lpstr>
      <vt:lpstr>CentSchbkCyrill BT</vt:lpstr>
      <vt:lpstr>Comic Sans MS</vt:lpstr>
      <vt:lpstr>Impact</vt:lpstr>
      <vt:lpstr>StarSymbol</vt:lpstr>
      <vt:lpstr>Tahoma</vt:lpstr>
      <vt:lpstr>Times New Roman</vt:lpstr>
      <vt:lpstr>Predefinito</vt:lpstr>
      <vt:lpstr> IL BULLISMO</vt:lpstr>
      <vt:lpstr>Telefono azzurro</vt:lpstr>
      <vt:lpstr>Presentazione standard di PowerPoint</vt:lpstr>
      <vt:lpstr>Bullismo fisico(diretto)</vt:lpstr>
      <vt:lpstr>Bullismo verbale</vt:lpstr>
      <vt:lpstr>Bullismo indiretto (cyberbullismo)</vt:lpstr>
      <vt:lpstr>Personaggi del bullismo</vt:lpstr>
      <vt:lpstr>Presentazione standard di PowerPoint</vt:lpstr>
      <vt:lpstr>  </vt:lpstr>
      <vt:lpstr>sexting</vt:lpstr>
      <vt:lpstr>Fine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BULLISMO</dc:title>
  <dc:creator>Tampella</dc:creator>
  <cp:lastModifiedBy>teresa cassano</cp:lastModifiedBy>
  <cp:revision>16</cp:revision>
  <dcterms:created xsi:type="dcterms:W3CDTF">2018-03-13T15:03:45Z</dcterms:created>
  <dcterms:modified xsi:type="dcterms:W3CDTF">2018-10-14T07:37:57Z</dcterms:modified>
</cp:coreProperties>
</file>