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7" r:id="rId2"/>
    <p:sldId id="261" r:id="rId3"/>
    <p:sldId id="258" r:id="rId4"/>
    <p:sldId id="278" r:id="rId5"/>
    <p:sldId id="262" r:id="rId6"/>
    <p:sldId id="263" r:id="rId7"/>
    <p:sldId id="259" r:id="rId8"/>
    <p:sldId id="264" r:id="rId9"/>
    <p:sldId id="260" r:id="rId10"/>
    <p:sldId id="265" r:id="rId11"/>
    <p:sldId id="266" r:id="rId12"/>
    <p:sldId id="279" r:id="rId13"/>
    <p:sldId id="267" r:id="rId14"/>
    <p:sldId id="277" r:id="rId15"/>
    <p:sldId id="269" r:id="rId16"/>
    <p:sldId id="268" r:id="rId17"/>
    <p:sldId id="270" r:id="rId18"/>
    <p:sldId id="271" r:id="rId19"/>
    <p:sldId id="272" r:id="rId20"/>
    <p:sldId id="273" r:id="rId21"/>
    <p:sldId id="275" r:id="rId22"/>
    <p:sldId id="276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FF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8" d="100"/>
          <a:sy n="68" d="100"/>
        </p:scale>
        <p:origin x="1440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A9962-C7A9-4330-8499-D143B6C5D841}" type="datetimeFigureOut">
              <a:rPr lang="it-IT" smtClean="0"/>
              <a:pPr/>
              <a:t>14/10/2018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042E6-E770-479A-9F38-8569085063A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042E6-E770-479A-9F38-8569085063A8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6D4-1D47-4C0B-B710-1A6D032125AB}" type="datetimeFigureOut">
              <a:rPr lang="it-IT" smtClean="0"/>
              <a:pPr/>
              <a:t>14/10/2018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721-E8E5-43BB-ABB6-F5ADE18BD0B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6D4-1D47-4C0B-B710-1A6D032125AB}" type="datetimeFigureOut">
              <a:rPr lang="it-IT" smtClean="0"/>
              <a:pPr/>
              <a:t>14/10/2018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721-E8E5-43BB-ABB6-F5ADE18BD0B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6D4-1D47-4C0B-B710-1A6D032125AB}" type="datetimeFigureOut">
              <a:rPr lang="it-IT" smtClean="0"/>
              <a:pPr/>
              <a:t>14/10/2018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721-E8E5-43BB-ABB6-F5ADE18BD0B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6D4-1D47-4C0B-B710-1A6D032125AB}" type="datetimeFigureOut">
              <a:rPr lang="it-IT" smtClean="0"/>
              <a:pPr/>
              <a:t>14/10/2018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721-E8E5-43BB-ABB6-F5ADE18BD0B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6D4-1D47-4C0B-B710-1A6D032125AB}" type="datetimeFigureOut">
              <a:rPr lang="it-IT" smtClean="0"/>
              <a:pPr/>
              <a:t>14/10/2018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721-E8E5-43BB-ABB6-F5ADE18BD0B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6D4-1D47-4C0B-B710-1A6D032125AB}" type="datetimeFigureOut">
              <a:rPr lang="it-IT" smtClean="0"/>
              <a:pPr/>
              <a:t>14/10/2018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721-E8E5-43BB-ABB6-F5ADE18BD0B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6D4-1D47-4C0B-B710-1A6D032125AB}" type="datetimeFigureOut">
              <a:rPr lang="it-IT" smtClean="0"/>
              <a:pPr/>
              <a:t>14/10/2018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721-E8E5-43BB-ABB6-F5ADE18BD0B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6D4-1D47-4C0B-B710-1A6D032125AB}" type="datetimeFigureOut">
              <a:rPr lang="it-IT" smtClean="0"/>
              <a:pPr/>
              <a:t>14/10/2018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721-E8E5-43BB-ABB6-F5ADE18BD0B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6D4-1D47-4C0B-B710-1A6D032125AB}" type="datetimeFigureOut">
              <a:rPr lang="it-IT" smtClean="0"/>
              <a:pPr/>
              <a:t>14/10/2018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721-E8E5-43BB-ABB6-F5ADE18BD0B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6D4-1D47-4C0B-B710-1A6D032125AB}" type="datetimeFigureOut">
              <a:rPr lang="it-IT" smtClean="0"/>
              <a:pPr/>
              <a:t>14/10/2018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721-E8E5-43BB-ABB6-F5ADE18BD0B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6D4-1D47-4C0B-B710-1A6D032125AB}" type="datetimeFigureOut">
              <a:rPr lang="it-IT" smtClean="0"/>
              <a:pPr/>
              <a:t>14/10/2018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721-E8E5-43BB-ABB6-F5ADE18BD0B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2F6D4-1D47-4C0B-B710-1A6D032125AB}" type="datetimeFigureOut">
              <a:rPr lang="it-IT" smtClean="0"/>
              <a:pPr/>
              <a:t>14/10/2018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4B721-E8E5-43BB-ABB6-F5ADE18BD0B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rWLw0WrJaQ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Vwa83zNvq0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wIb22Ydguk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vD3SoF66lE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FjWcX3QgR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TcW_nehWVM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mmgF1p7WHI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qtnYcfgLbM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4282" y="428604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TELEFONO AZZURRO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14282" y="1928802"/>
            <a:ext cx="8715436" cy="310854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2000" dirty="0">
                <a:ln/>
                <a:effectLst/>
              </a:rPr>
              <a:t>Il Telefono Azzurro è un’associazione che serve a bambini e ragazzi per parlare con alcuni operatori di ogni situazione di disagio, nel caso in cui non </a:t>
            </a:r>
            <a:r>
              <a:rPr lang="it-IT" sz="2000" dirty="0">
                <a:ln/>
              </a:rPr>
              <a:t>possano</a:t>
            </a:r>
            <a:r>
              <a:rPr lang="it-IT" sz="2000" dirty="0">
                <a:ln/>
                <a:effectLst/>
              </a:rPr>
              <a:t> parlarne con un adulto. Il Telefono Azzurro promuove un rispetto totale dei diritti dei minori. </a:t>
            </a:r>
            <a:r>
              <a:rPr lang="it-IT" sz="2000" dirty="0">
                <a:ln/>
              </a:rPr>
              <a:t>Il</a:t>
            </a:r>
            <a:r>
              <a:rPr lang="it-IT" sz="2000" dirty="0">
                <a:ln/>
                <a:effectLst/>
              </a:rPr>
              <a:t> Telefono Azzurro </a:t>
            </a:r>
            <a:r>
              <a:rPr lang="it-IT" sz="2000" dirty="0">
                <a:ln/>
              </a:rPr>
              <a:t>ha</a:t>
            </a:r>
            <a:r>
              <a:rPr lang="it-IT" sz="2000" dirty="0">
                <a:ln/>
                <a:effectLst/>
              </a:rPr>
              <a:t> anche una chat per chi non vuole o non può chiamare.</a:t>
            </a:r>
          </a:p>
          <a:p>
            <a:pPr algn="ctr"/>
            <a:r>
              <a:rPr lang="it-IT" sz="2000" dirty="0">
                <a:ln/>
                <a:effectLst/>
              </a:rPr>
              <a:t>il numero del telefono azzurro è </a:t>
            </a:r>
            <a:r>
              <a:rPr lang="it-IT" sz="96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1.96.96</a:t>
            </a:r>
            <a:endParaRPr lang="it-IT" b="1" u="sng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Immagine 3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8638" y="4714885"/>
            <a:ext cx="5275362" cy="214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magine 4" descr="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70385"/>
            <a:ext cx="3786182" cy="20876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>
                <a:hlinkClick r:id="rId2"/>
              </a:rPr>
              <a:t>&lt;</a:t>
            </a:r>
            <a:r>
              <a:rPr lang="it-IT" dirty="0" err="1">
                <a:hlinkClick r:id="rId2"/>
              </a:rPr>
              <a:t>iframe</a:t>
            </a:r>
            <a:r>
              <a:rPr lang="it-IT" dirty="0">
                <a:hlinkClick r:id="rId2"/>
              </a:rPr>
              <a:t> </a:t>
            </a:r>
            <a:r>
              <a:rPr lang="it-IT" dirty="0" err="1">
                <a:hlinkClick r:id="rId2"/>
              </a:rPr>
              <a:t>width=</a:t>
            </a:r>
            <a:r>
              <a:rPr lang="it-IT" dirty="0">
                <a:hlinkClick r:id="rId2"/>
              </a:rPr>
              <a:t>"560" </a:t>
            </a:r>
            <a:r>
              <a:rPr lang="it-IT" dirty="0" err="1">
                <a:hlinkClick r:id="rId2"/>
              </a:rPr>
              <a:t>height=</a:t>
            </a:r>
            <a:r>
              <a:rPr lang="it-IT" dirty="0">
                <a:hlinkClick r:id="rId2"/>
              </a:rPr>
              <a:t>"315" </a:t>
            </a:r>
            <a:r>
              <a:rPr lang="it-IT" dirty="0" err="1">
                <a:hlinkClick r:id="rId2"/>
              </a:rPr>
              <a:t>src=</a:t>
            </a:r>
            <a:r>
              <a:rPr lang="it-IT" dirty="0">
                <a:hlinkClick r:id="rId2"/>
              </a:rPr>
              <a:t>"https://www.youtube.com/embed/urWLw0WrJaQ" </a:t>
            </a:r>
            <a:r>
              <a:rPr lang="it-IT" dirty="0" err="1">
                <a:hlinkClick r:id="rId2"/>
              </a:rPr>
              <a:t>frameborder=</a:t>
            </a:r>
            <a:r>
              <a:rPr lang="it-IT" dirty="0">
                <a:hlinkClick r:id="rId2"/>
              </a:rPr>
              <a:t>"0" </a:t>
            </a:r>
            <a:r>
              <a:rPr lang="it-IT" dirty="0" err="1">
                <a:hlinkClick r:id="rId2"/>
              </a:rPr>
              <a:t>allow=</a:t>
            </a:r>
            <a:r>
              <a:rPr lang="it-IT" dirty="0">
                <a:hlinkClick r:id="rId2"/>
              </a:rPr>
              <a:t>"</a:t>
            </a:r>
            <a:r>
              <a:rPr lang="it-IT" dirty="0" err="1">
                <a:hlinkClick r:id="rId2"/>
              </a:rPr>
              <a:t>autoplay</a:t>
            </a:r>
            <a:r>
              <a:rPr lang="it-IT" dirty="0">
                <a:hlinkClick r:id="rId2"/>
              </a:rPr>
              <a:t>; </a:t>
            </a:r>
            <a:r>
              <a:rPr lang="it-IT" dirty="0" err="1">
                <a:hlinkClick r:id="rId2"/>
              </a:rPr>
              <a:t>encrypted-media</a:t>
            </a:r>
            <a:r>
              <a:rPr lang="it-IT" dirty="0">
                <a:hlinkClick r:id="rId2"/>
              </a:rPr>
              <a:t>" </a:t>
            </a:r>
            <a:r>
              <a:rPr lang="it-IT" dirty="0" err="1">
                <a:hlinkClick r:id="rId2"/>
              </a:rPr>
              <a:t>allowfullscreen</a:t>
            </a:r>
            <a:r>
              <a:rPr lang="it-IT" dirty="0">
                <a:hlinkClick r:id="rId2"/>
              </a:rPr>
              <a:t>&gt;&lt;/</a:t>
            </a:r>
            <a:r>
              <a:rPr lang="it-IT" dirty="0" err="1">
                <a:hlinkClick r:id="rId2"/>
              </a:rPr>
              <a:t>iframe</a:t>
            </a:r>
            <a:r>
              <a:rPr lang="it-IT" dirty="0">
                <a:hlinkClick r:id="rId2"/>
              </a:rPr>
              <a:t>&gt;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85720" y="500042"/>
            <a:ext cx="8643998" cy="1107996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it-IT" sz="6600" b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ADESCAMENTO ONLINE</a:t>
            </a:r>
          </a:p>
        </p:txBody>
      </p:sp>
    </p:spTree>
  </p:cSld>
  <p:clrMapOvr>
    <a:masterClrMapping/>
  </p:clrMapOvr>
  <p:transition spd="slow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14282" y="500042"/>
            <a:ext cx="87154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BULLISMO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14282" y="1928802"/>
            <a:ext cx="8715436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" b="1" dirty="0">
                <a:solidFill>
                  <a:srgbClr val="FF0000"/>
                </a:solidFill>
              </a:rPr>
              <a:t>Cosa è?</a:t>
            </a:r>
          </a:p>
          <a:p>
            <a:pPr algn="ctr"/>
            <a:r>
              <a:rPr lang="it-IT" sz="2500" dirty="0"/>
              <a:t>Il bullismo è quando una persona aggredisce in vari modi una persona più debole, e spesso viene compiuto anche da gruppi di individui.</a:t>
            </a:r>
          </a:p>
          <a:p>
            <a:pPr algn="ctr"/>
            <a:r>
              <a:rPr lang="it-IT" sz="2500" b="1" dirty="0">
                <a:solidFill>
                  <a:srgbClr val="FF0000"/>
                </a:solidFill>
              </a:rPr>
              <a:t>Come può avvenire?</a:t>
            </a:r>
          </a:p>
          <a:p>
            <a:pPr algn="ctr"/>
            <a:r>
              <a:rPr lang="it-IT" sz="2500" dirty="0"/>
              <a:t> Può avvenire in tre modi, il modo fisico(o aggressione fisica) quando una persona ma anche di più picchiano la vittima, il modo verbale dove si prendono ad insulti e la vittima non sa rispondere e rimane ferito dentro e molto spesso si mischia con l'aggressione fisica, e il più dispregiativo e patetico è il modo diretto un gruppo di individui fanno un gruppo anti-persone dove escludono la vittima che non solo viene ferito dentro e fuori ma viene anche escluso socialmente....</a:t>
            </a:r>
          </a:p>
          <a:p>
            <a:pPr algn="ctr"/>
            <a:endParaRPr lang="it-IT" sz="2400" b="1" dirty="0">
              <a:solidFill>
                <a:srgbClr val="FF0000"/>
              </a:solidFill>
            </a:endParaRPr>
          </a:p>
          <a:p>
            <a:pPr algn="ctr"/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A52E95F0-93EA-491F-8371-0C91E086ED2A}"/>
              </a:ext>
            </a:extLst>
          </p:cNvPr>
          <p:cNvSpPr/>
          <p:nvPr/>
        </p:nvSpPr>
        <p:spPr>
          <a:xfrm>
            <a:off x="683568" y="112708"/>
            <a:ext cx="8208912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it-IT" sz="2500" b="1" dirty="0">
              <a:solidFill>
                <a:srgbClr val="FF0000"/>
              </a:solidFill>
            </a:endParaRPr>
          </a:p>
          <a:p>
            <a:pPr lvl="0" algn="ctr"/>
            <a:r>
              <a:rPr lang="it-IT" sz="2500" b="1" dirty="0">
                <a:solidFill>
                  <a:srgbClr val="FF0000"/>
                </a:solidFill>
              </a:rPr>
              <a:t>Come può avvenire?</a:t>
            </a:r>
          </a:p>
          <a:p>
            <a:pPr lvl="0" algn="ctr"/>
            <a:endParaRPr lang="it-IT" sz="2500" b="1" dirty="0">
              <a:solidFill>
                <a:srgbClr val="FF0000"/>
              </a:solidFill>
            </a:endParaRPr>
          </a:p>
          <a:p>
            <a:pPr lvl="0" algn="ctr"/>
            <a:endParaRPr lang="it-IT" sz="2500" b="1" dirty="0">
              <a:solidFill>
                <a:srgbClr val="FF0000"/>
              </a:solidFill>
            </a:endParaRPr>
          </a:p>
          <a:p>
            <a:pPr lvl="0" algn="ctr"/>
            <a:r>
              <a:rPr lang="it-IT" sz="2500" dirty="0">
                <a:solidFill>
                  <a:prstClr val="black"/>
                </a:solidFill>
              </a:rPr>
              <a:t> Può avvenire in tre modi:</a:t>
            </a:r>
          </a:p>
          <a:p>
            <a:pPr marL="457200" lvl="0" indent="-457200" algn="ctr">
              <a:buFont typeface="+mj-lt"/>
              <a:buAutoNum type="arabicPeriod"/>
            </a:pPr>
            <a:r>
              <a:rPr lang="it-IT" sz="2500" dirty="0">
                <a:solidFill>
                  <a:prstClr val="black"/>
                </a:solidFill>
              </a:rPr>
              <a:t> l’aggressione fisica, quando una o più persone picchiano la vittima, </a:t>
            </a:r>
          </a:p>
          <a:p>
            <a:pPr marL="457200" lvl="0" indent="-457200" algn="ctr">
              <a:buFont typeface="+mj-lt"/>
              <a:buAutoNum type="arabicPeriod"/>
            </a:pPr>
            <a:r>
              <a:rPr lang="it-IT" sz="2500" dirty="0">
                <a:solidFill>
                  <a:prstClr val="black"/>
                </a:solidFill>
              </a:rPr>
              <a:t>L’aggressione verbale se la vittima viene insultata e non riesce a difendersi,</a:t>
            </a:r>
          </a:p>
          <a:p>
            <a:pPr marL="457200" lvl="0" indent="-457200" algn="ctr">
              <a:buFont typeface="+mj-lt"/>
              <a:buAutoNum type="arabicPeriod"/>
            </a:pPr>
            <a:r>
              <a:rPr lang="it-IT" sz="2500" dirty="0">
                <a:solidFill>
                  <a:prstClr val="black"/>
                </a:solidFill>
              </a:rPr>
              <a:t>il più patetico è il modo indiretto: un gruppo di individui  escludono la vittima.... </a:t>
            </a:r>
          </a:p>
        </p:txBody>
      </p:sp>
    </p:spTree>
    <p:extLst>
      <p:ext uri="{BB962C8B-B14F-4D97-AF65-F5344CB8AC3E}">
        <p14:creationId xmlns:p14="http://schemas.microsoft.com/office/powerpoint/2010/main" val="3365947054"/>
      </p:ext>
    </p:extLst>
  </p:cSld>
  <p:clrMapOvr>
    <a:masterClrMapping/>
  </p:clrMapOvr>
  <p:transition spd="slow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14282" y="500042"/>
            <a:ext cx="8715436" cy="526297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400" b="1" dirty="0">
                <a:ln w="11430"/>
                <a:solidFill>
                  <a:srgbClr val="FF0000"/>
                </a:solidFill>
              </a:rPr>
              <a:t>COME USCIRNE?</a:t>
            </a:r>
          </a:p>
          <a:p>
            <a:pPr algn="ctr"/>
            <a:r>
              <a:rPr lang="it-IT" sz="2400" dirty="0">
                <a:ln w="11430"/>
              </a:rPr>
              <a:t>Parlane con un </a:t>
            </a:r>
            <a:r>
              <a:rPr lang="it-IT" sz="2400" u="sng" dirty="0">
                <a:ln w="11430"/>
                <a:solidFill>
                  <a:srgbClr val="FF0000"/>
                </a:solidFill>
              </a:rPr>
              <a:t>adulto </a:t>
            </a:r>
            <a:r>
              <a:rPr lang="it-IT" sz="2400" dirty="0">
                <a:ln w="11430"/>
              </a:rPr>
              <a:t>o una </a:t>
            </a:r>
            <a:r>
              <a:rPr lang="it-IT" sz="2400" u="sng" dirty="0">
                <a:ln w="11430"/>
                <a:solidFill>
                  <a:srgbClr val="FF0000"/>
                </a:solidFill>
              </a:rPr>
              <a:t>maestra-professoressa</a:t>
            </a:r>
            <a:r>
              <a:rPr lang="it-IT" sz="2400" u="sng" dirty="0">
                <a:ln w="11430"/>
              </a:rPr>
              <a:t>.</a:t>
            </a:r>
            <a:r>
              <a:rPr lang="it-IT" sz="2400" dirty="0">
                <a:ln w="11430"/>
              </a:rPr>
              <a:t> Se per qualsiasi motivo non vuoi parlare con loro, c'è </a:t>
            </a:r>
            <a:r>
              <a:rPr lang="it-IT" sz="2400" u="sng" dirty="0">
                <a:ln w="11430"/>
                <a:solidFill>
                  <a:srgbClr val="21FFF4"/>
                </a:solidFill>
              </a:rPr>
              <a:t>Il Telefono Azzurro</a:t>
            </a:r>
            <a:r>
              <a:rPr lang="it-IT" sz="2400" dirty="0">
                <a:ln w="11430"/>
                <a:solidFill>
                  <a:srgbClr val="21FFF4"/>
                </a:solidFill>
              </a:rPr>
              <a:t>.</a:t>
            </a:r>
            <a:endParaRPr lang="it-IT" sz="2400" u="sng" dirty="0">
              <a:ln w="11430"/>
              <a:solidFill>
                <a:srgbClr val="21FFF4"/>
              </a:solidFill>
            </a:endParaRPr>
          </a:p>
          <a:p>
            <a:pPr algn="ctr"/>
            <a:r>
              <a:rPr lang="it-IT" sz="8000" b="1" i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NON RIMANETE DA SOLI NON TENETEVI TUTTO DENTRO</a:t>
            </a:r>
          </a:p>
          <a:p>
            <a:pPr algn="ctr"/>
            <a:endParaRPr lang="it-IT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14282" y="500042"/>
            <a:ext cx="8715436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88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OSSERVATORI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14282" y="1928802"/>
            <a:ext cx="87154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Una delle cose più importanti per il bullo è avere delle persone che assistono ai suoi soprusi e ridono, perché sennò per il bullo non ha senso </a:t>
            </a:r>
            <a:r>
              <a:rPr lang="it-IT" sz="2400" dirty="0" err="1"/>
              <a:t>bullizzare</a:t>
            </a:r>
            <a:r>
              <a:rPr lang="it-IT" sz="2400" dirty="0"/>
              <a:t> la vittima.</a:t>
            </a:r>
          </a:p>
          <a:p>
            <a:pPr algn="ctr"/>
            <a:r>
              <a:rPr lang="it-IT" sz="2400" dirty="0"/>
              <a:t>A volte gli osservatori sono anche quelli che segnalano il fatto al posto della vittima che ha paura di un intensificarsi degli atti di bullismo. </a:t>
            </a:r>
          </a:p>
        </p:txBody>
      </p:sp>
      <p:pic>
        <p:nvPicPr>
          <p:cNvPr id="5" name="Immagin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3381"/>
            <a:ext cx="3857620" cy="27146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Immagine 5" descr="untitl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7007" y="4143380"/>
            <a:ext cx="3826993" cy="27146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285984" y="271462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dirty="0">
                <a:hlinkClick r:id="rId2"/>
              </a:rPr>
              <a:t>&lt;</a:t>
            </a:r>
            <a:r>
              <a:rPr lang="it-IT" dirty="0" err="1">
                <a:hlinkClick r:id="rId2"/>
              </a:rPr>
              <a:t>iframe</a:t>
            </a:r>
            <a:r>
              <a:rPr lang="it-IT" dirty="0">
                <a:hlinkClick r:id="rId2"/>
              </a:rPr>
              <a:t> </a:t>
            </a:r>
            <a:r>
              <a:rPr lang="it-IT" dirty="0" err="1">
                <a:hlinkClick r:id="rId2"/>
              </a:rPr>
              <a:t>width=</a:t>
            </a:r>
            <a:r>
              <a:rPr lang="it-IT" dirty="0">
                <a:hlinkClick r:id="rId2"/>
              </a:rPr>
              <a:t>"560" </a:t>
            </a:r>
            <a:r>
              <a:rPr lang="it-IT" dirty="0" err="1">
                <a:hlinkClick r:id="rId2"/>
              </a:rPr>
              <a:t>height=</a:t>
            </a:r>
            <a:r>
              <a:rPr lang="it-IT" dirty="0">
                <a:hlinkClick r:id="rId2"/>
              </a:rPr>
              <a:t>"315" </a:t>
            </a:r>
            <a:r>
              <a:rPr lang="it-IT" dirty="0" err="1">
                <a:hlinkClick r:id="rId2"/>
              </a:rPr>
              <a:t>src=</a:t>
            </a:r>
            <a:r>
              <a:rPr lang="it-IT" dirty="0">
                <a:hlinkClick r:id="rId2"/>
              </a:rPr>
              <a:t>"https://www.youtube.com/embed/PVwa83zNvq0" </a:t>
            </a:r>
            <a:r>
              <a:rPr lang="it-IT" dirty="0" err="1">
                <a:hlinkClick r:id="rId2"/>
              </a:rPr>
              <a:t>frameborder=</a:t>
            </a:r>
            <a:r>
              <a:rPr lang="it-IT" dirty="0">
                <a:hlinkClick r:id="rId2"/>
              </a:rPr>
              <a:t>"0" </a:t>
            </a:r>
            <a:r>
              <a:rPr lang="it-IT" dirty="0" err="1">
                <a:hlinkClick r:id="rId2"/>
              </a:rPr>
              <a:t>allow=</a:t>
            </a:r>
            <a:r>
              <a:rPr lang="it-IT" dirty="0">
                <a:hlinkClick r:id="rId2"/>
              </a:rPr>
              <a:t>"</a:t>
            </a:r>
            <a:r>
              <a:rPr lang="it-IT" dirty="0" err="1">
                <a:hlinkClick r:id="rId2"/>
              </a:rPr>
              <a:t>autoplay</a:t>
            </a:r>
            <a:r>
              <a:rPr lang="it-IT" dirty="0">
                <a:hlinkClick r:id="rId2"/>
              </a:rPr>
              <a:t>; </a:t>
            </a:r>
            <a:r>
              <a:rPr lang="it-IT" dirty="0" err="1">
                <a:hlinkClick r:id="rId2"/>
              </a:rPr>
              <a:t>encrypted-media</a:t>
            </a:r>
            <a:r>
              <a:rPr lang="it-IT" dirty="0">
                <a:hlinkClick r:id="rId2"/>
              </a:rPr>
              <a:t>" </a:t>
            </a:r>
            <a:r>
              <a:rPr lang="it-IT" dirty="0" err="1">
                <a:hlinkClick r:id="rId2"/>
              </a:rPr>
              <a:t>allowfullscreen</a:t>
            </a:r>
            <a:r>
              <a:rPr lang="it-IT" dirty="0">
                <a:hlinkClick r:id="rId2"/>
              </a:rPr>
              <a:t>&gt;&lt;/</a:t>
            </a:r>
            <a:r>
              <a:rPr lang="it-IT" dirty="0" err="1">
                <a:hlinkClick r:id="rId2"/>
              </a:rPr>
              <a:t>iframe</a:t>
            </a:r>
            <a:r>
              <a:rPr lang="it-IT" dirty="0">
                <a:hlinkClick r:id="rId2"/>
              </a:rPr>
              <a:t>&gt;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14282" y="500042"/>
            <a:ext cx="8715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BULLISMO</a:t>
            </a:r>
          </a:p>
        </p:txBody>
      </p:sp>
    </p:spTree>
  </p:cSld>
  <p:clrMapOvr>
    <a:masterClrMapping/>
  </p:clrMapOvr>
  <p:transition spd="slow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14282" y="500042"/>
            <a:ext cx="87154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CYBERBULLISMO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14282" y="1928802"/>
            <a:ext cx="8715436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Come avviene?</a:t>
            </a:r>
            <a:endParaRPr lang="it-IT" sz="3200" dirty="0"/>
          </a:p>
          <a:p>
            <a:pPr algn="ctr"/>
            <a:r>
              <a:rPr lang="it-IT" sz="3200" dirty="0"/>
              <a:t>Il cyberbullismo avviene quando una persona insulta l'altra in chat o postando sui social cose private. E’ molto peggio del bullismo infatti se il bullo ha tanti followers molte più persone assistono all’atto di bullismo.</a:t>
            </a:r>
            <a:endParaRPr lang="it-IT" sz="2500" b="1" dirty="0">
              <a:solidFill>
                <a:srgbClr val="FF0000"/>
              </a:solidFill>
            </a:endParaRPr>
          </a:p>
          <a:p>
            <a:pPr algn="ctr"/>
            <a:endParaRPr lang="it-IT" sz="2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dirty="0">
                <a:hlinkClick r:id="rId2"/>
              </a:rPr>
              <a:t>&lt;</a:t>
            </a:r>
            <a:r>
              <a:rPr lang="it-IT" dirty="0" err="1">
                <a:hlinkClick r:id="rId2"/>
              </a:rPr>
              <a:t>iframe</a:t>
            </a:r>
            <a:r>
              <a:rPr lang="it-IT" dirty="0">
                <a:hlinkClick r:id="rId2"/>
              </a:rPr>
              <a:t> </a:t>
            </a:r>
            <a:r>
              <a:rPr lang="it-IT" dirty="0" err="1">
                <a:hlinkClick r:id="rId2"/>
              </a:rPr>
              <a:t>width=</a:t>
            </a:r>
            <a:r>
              <a:rPr lang="it-IT" dirty="0">
                <a:hlinkClick r:id="rId2"/>
              </a:rPr>
              <a:t>"560" </a:t>
            </a:r>
            <a:r>
              <a:rPr lang="it-IT" dirty="0" err="1">
                <a:hlinkClick r:id="rId2"/>
              </a:rPr>
              <a:t>height=</a:t>
            </a:r>
            <a:r>
              <a:rPr lang="it-IT" dirty="0">
                <a:hlinkClick r:id="rId2"/>
              </a:rPr>
              <a:t>"315" </a:t>
            </a:r>
            <a:r>
              <a:rPr lang="it-IT" dirty="0" err="1">
                <a:hlinkClick r:id="rId2"/>
              </a:rPr>
              <a:t>src=</a:t>
            </a:r>
            <a:r>
              <a:rPr lang="it-IT" dirty="0">
                <a:hlinkClick r:id="rId2"/>
              </a:rPr>
              <a:t>"https://www.youtube.com/embed/NwIb22Ydguk" </a:t>
            </a:r>
            <a:r>
              <a:rPr lang="it-IT" dirty="0" err="1">
                <a:hlinkClick r:id="rId2"/>
              </a:rPr>
              <a:t>frameborder=</a:t>
            </a:r>
            <a:r>
              <a:rPr lang="it-IT" dirty="0">
                <a:hlinkClick r:id="rId2"/>
              </a:rPr>
              <a:t>"0" </a:t>
            </a:r>
            <a:r>
              <a:rPr lang="it-IT" dirty="0" err="1">
                <a:hlinkClick r:id="rId2"/>
              </a:rPr>
              <a:t>allow=</a:t>
            </a:r>
            <a:r>
              <a:rPr lang="it-IT" dirty="0">
                <a:hlinkClick r:id="rId2"/>
              </a:rPr>
              <a:t>"</a:t>
            </a:r>
            <a:r>
              <a:rPr lang="it-IT" dirty="0" err="1">
                <a:hlinkClick r:id="rId2"/>
              </a:rPr>
              <a:t>autoplay</a:t>
            </a:r>
            <a:r>
              <a:rPr lang="it-IT" dirty="0">
                <a:hlinkClick r:id="rId2"/>
              </a:rPr>
              <a:t>; </a:t>
            </a:r>
            <a:r>
              <a:rPr lang="it-IT" dirty="0" err="1">
                <a:hlinkClick r:id="rId2"/>
              </a:rPr>
              <a:t>encrypted-media</a:t>
            </a:r>
            <a:r>
              <a:rPr lang="it-IT" dirty="0">
                <a:hlinkClick r:id="rId2"/>
              </a:rPr>
              <a:t>" </a:t>
            </a:r>
            <a:r>
              <a:rPr lang="it-IT" dirty="0" err="1">
                <a:hlinkClick r:id="rId2"/>
              </a:rPr>
              <a:t>allowfullscreen</a:t>
            </a:r>
            <a:r>
              <a:rPr lang="it-IT" dirty="0">
                <a:hlinkClick r:id="rId2"/>
              </a:rPr>
              <a:t>&gt;&lt;/</a:t>
            </a:r>
            <a:r>
              <a:rPr lang="it-IT" dirty="0" err="1">
                <a:hlinkClick r:id="rId2"/>
              </a:rPr>
              <a:t>iframe</a:t>
            </a:r>
            <a:r>
              <a:rPr lang="it-IT" dirty="0">
                <a:hlinkClick r:id="rId2"/>
              </a:rPr>
              <a:t>&gt;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14282" y="500042"/>
            <a:ext cx="878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CYBERBULLISMO</a:t>
            </a:r>
          </a:p>
        </p:txBody>
      </p:sp>
    </p:spTree>
  </p:cSld>
  <p:clrMapOvr>
    <a:masterClrMapping/>
  </p:clrMapOvr>
  <p:transition spd="slow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dirty="0">
                <a:hlinkClick r:id="rId2"/>
              </a:rPr>
              <a:t>&lt;</a:t>
            </a:r>
            <a:r>
              <a:rPr lang="it-IT" dirty="0" err="1">
                <a:hlinkClick r:id="rId2"/>
              </a:rPr>
              <a:t>iframe</a:t>
            </a:r>
            <a:r>
              <a:rPr lang="it-IT" dirty="0">
                <a:hlinkClick r:id="rId2"/>
              </a:rPr>
              <a:t> </a:t>
            </a:r>
            <a:r>
              <a:rPr lang="it-IT" dirty="0" err="1">
                <a:hlinkClick r:id="rId2"/>
              </a:rPr>
              <a:t>width=</a:t>
            </a:r>
            <a:r>
              <a:rPr lang="it-IT" dirty="0">
                <a:hlinkClick r:id="rId2"/>
              </a:rPr>
              <a:t>"560" </a:t>
            </a:r>
            <a:r>
              <a:rPr lang="it-IT" dirty="0" err="1">
                <a:hlinkClick r:id="rId2"/>
              </a:rPr>
              <a:t>height=</a:t>
            </a:r>
            <a:r>
              <a:rPr lang="it-IT" dirty="0">
                <a:hlinkClick r:id="rId2"/>
              </a:rPr>
              <a:t>"315" </a:t>
            </a:r>
            <a:r>
              <a:rPr lang="it-IT" dirty="0" err="1">
                <a:hlinkClick r:id="rId2"/>
              </a:rPr>
              <a:t>src=</a:t>
            </a:r>
            <a:r>
              <a:rPr lang="it-IT" dirty="0">
                <a:hlinkClick r:id="rId2"/>
              </a:rPr>
              <a:t>"https://www.youtube.com/embed/XvD3SoF66lE" </a:t>
            </a:r>
            <a:r>
              <a:rPr lang="it-IT" dirty="0" err="1">
                <a:hlinkClick r:id="rId2"/>
              </a:rPr>
              <a:t>frameborder=</a:t>
            </a:r>
            <a:r>
              <a:rPr lang="it-IT" dirty="0">
                <a:hlinkClick r:id="rId2"/>
              </a:rPr>
              <a:t>"0" </a:t>
            </a:r>
            <a:r>
              <a:rPr lang="it-IT" dirty="0" err="1">
                <a:hlinkClick r:id="rId2"/>
              </a:rPr>
              <a:t>allow=</a:t>
            </a:r>
            <a:r>
              <a:rPr lang="it-IT" dirty="0">
                <a:hlinkClick r:id="rId2"/>
              </a:rPr>
              <a:t>"</a:t>
            </a:r>
            <a:r>
              <a:rPr lang="it-IT" dirty="0" err="1">
                <a:hlinkClick r:id="rId2"/>
              </a:rPr>
              <a:t>autoplay</a:t>
            </a:r>
            <a:r>
              <a:rPr lang="it-IT" dirty="0">
                <a:hlinkClick r:id="rId2"/>
              </a:rPr>
              <a:t>; </a:t>
            </a:r>
            <a:r>
              <a:rPr lang="it-IT" dirty="0" err="1">
                <a:hlinkClick r:id="rId2"/>
              </a:rPr>
              <a:t>encrypted-media</a:t>
            </a:r>
            <a:r>
              <a:rPr lang="it-IT" dirty="0">
                <a:hlinkClick r:id="rId2"/>
              </a:rPr>
              <a:t>" </a:t>
            </a:r>
            <a:r>
              <a:rPr lang="it-IT" dirty="0" err="1">
                <a:hlinkClick r:id="rId2"/>
              </a:rPr>
              <a:t>allowfullscreen</a:t>
            </a:r>
            <a:r>
              <a:rPr lang="it-IT" dirty="0">
                <a:hlinkClick r:id="rId2"/>
              </a:rPr>
              <a:t>&gt;&lt;/</a:t>
            </a:r>
            <a:r>
              <a:rPr lang="it-IT" dirty="0" err="1">
                <a:hlinkClick r:id="rId2"/>
              </a:rPr>
              <a:t>iframe</a:t>
            </a:r>
            <a:r>
              <a:rPr lang="it-IT" dirty="0">
                <a:hlinkClick r:id="rId2"/>
              </a:rPr>
              <a:t>&gt;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14282" y="500042"/>
            <a:ext cx="87154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RISPOSTA 1</a:t>
            </a:r>
          </a:p>
        </p:txBody>
      </p:sp>
    </p:spTree>
  </p:cSld>
  <p:clrMapOvr>
    <a:masterClrMapping/>
  </p:clrMapOvr>
  <p:transition spd="slow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dirty="0">
                <a:hlinkClick r:id="rId2"/>
              </a:rPr>
              <a:t>&lt;</a:t>
            </a:r>
            <a:r>
              <a:rPr lang="it-IT" dirty="0" err="1">
                <a:hlinkClick r:id="rId2"/>
              </a:rPr>
              <a:t>iframe</a:t>
            </a:r>
            <a:r>
              <a:rPr lang="it-IT" dirty="0">
                <a:hlinkClick r:id="rId2"/>
              </a:rPr>
              <a:t> </a:t>
            </a:r>
            <a:r>
              <a:rPr lang="it-IT" dirty="0" err="1">
                <a:hlinkClick r:id="rId2"/>
              </a:rPr>
              <a:t>width=</a:t>
            </a:r>
            <a:r>
              <a:rPr lang="it-IT" dirty="0">
                <a:hlinkClick r:id="rId2"/>
              </a:rPr>
              <a:t>"560" </a:t>
            </a:r>
            <a:r>
              <a:rPr lang="it-IT" dirty="0" err="1">
                <a:hlinkClick r:id="rId2"/>
              </a:rPr>
              <a:t>height=</a:t>
            </a:r>
            <a:r>
              <a:rPr lang="it-IT" dirty="0">
                <a:hlinkClick r:id="rId2"/>
              </a:rPr>
              <a:t>"315" </a:t>
            </a:r>
            <a:r>
              <a:rPr lang="it-IT" dirty="0" err="1">
                <a:hlinkClick r:id="rId2"/>
              </a:rPr>
              <a:t>src=</a:t>
            </a:r>
            <a:r>
              <a:rPr lang="it-IT" dirty="0">
                <a:hlinkClick r:id="rId2"/>
              </a:rPr>
              <a:t>"https://www.youtube.com/embed/n1o0JUyNOCE" </a:t>
            </a:r>
            <a:r>
              <a:rPr lang="it-IT" dirty="0" err="1">
                <a:hlinkClick r:id="rId2"/>
              </a:rPr>
              <a:t>frameborder=</a:t>
            </a:r>
            <a:r>
              <a:rPr lang="it-IT" dirty="0">
                <a:hlinkClick r:id="rId2"/>
              </a:rPr>
              <a:t>"0" </a:t>
            </a:r>
            <a:r>
              <a:rPr lang="it-IT" dirty="0" err="1">
                <a:hlinkClick r:id="rId2"/>
              </a:rPr>
              <a:t>allow=</a:t>
            </a:r>
            <a:r>
              <a:rPr lang="it-IT" dirty="0">
                <a:hlinkClick r:id="rId2"/>
              </a:rPr>
              <a:t>"</a:t>
            </a:r>
            <a:r>
              <a:rPr lang="it-IT" dirty="0" err="1">
                <a:hlinkClick r:id="rId2"/>
              </a:rPr>
              <a:t>autoplay</a:t>
            </a:r>
            <a:r>
              <a:rPr lang="it-IT" dirty="0">
                <a:hlinkClick r:id="rId2"/>
              </a:rPr>
              <a:t>; </a:t>
            </a:r>
            <a:r>
              <a:rPr lang="it-IT" dirty="0" err="1">
                <a:hlinkClick r:id="rId2"/>
              </a:rPr>
              <a:t>encrypted-media</a:t>
            </a:r>
            <a:r>
              <a:rPr lang="it-IT" dirty="0">
                <a:hlinkClick r:id="rId2"/>
              </a:rPr>
              <a:t>" </a:t>
            </a:r>
            <a:r>
              <a:rPr lang="it-IT" dirty="0" err="1">
                <a:hlinkClick r:id="rId2"/>
              </a:rPr>
              <a:t>allowfullscreen</a:t>
            </a:r>
            <a:r>
              <a:rPr lang="it-IT" dirty="0">
                <a:hlinkClick r:id="rId2"/>
              </a:rPr>
              <a:t>&gt;&lt;/</a:t>
            </a:r>
            <a:r>
              <a:rPr lang="it-IT" dirty="0" err="1">
                <a:hlinkClick r:id="rId2"/>
              </a:rPr>
              <a:t>iframe</a:t>
            </a:r>
            <a:r>
              <a:rPr lang="it-IT" dirty="0">
                <a:hlinkClick r:id="rId2"/>
              </a:rPr>
              <a:t>&gt;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14282" y="500042"/>
            <a:ext cx="87154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RISPOSTA 2</a:t>
            </a:r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2285984" y="278605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dirty="0">
                <a:hlinkClick r:id="rId2"/>
              </a:rPr>
              <a:t>&lt;</a:t>
            </a:r>
            <a:r>
              <a:rPr lang="it-IT" dirty="0" err="1">
                <a:hlinkClick r:id="rId2"/>
              </a:rPr>
              <a:t>iframe</a:t>
            </a:r>
            <a:r>
              <a:rPr lang="it-IT" dirty="0">
                <a:hlinkClick r:id="rId2"/>
              </a:rPr>
              <a:t> </a:t>
            </a:r>
            <a:r>
              <a:rPr lang="it-IT" dirty="0" err="1">
                <a:hlinkClick r:id="rId2"/>
              </a:rPr>
              <a:t>width=</a:t>
            </a:r>
            <a:r>
              <a:rPr lang="it-IT" dirty="0">
                <a:hlinkClick r:id="rId2"/>
              </a:rPr>
              <a:t>"560" </a:t>
            </a:r>
            <a:r>
              <a:rPr lang="it-IT" dirty="0" err="1">
                <a:hlinkClick r:id="rId2"/>
              </a:rPr>
              <a:t>height=</a:t>
            </a:r>
            <a:r>
              <a:rPr lang="it-IT" dirty="0">
                <a:hlinkClick r:id="rId2"/>
              </a:rPr>
              <a:t>"315" </a:t>
            </a:r>
            <a:r>
              <a:rPr lang="it-IT" dirty="0" err="1">
                <a:hlinkClick r:id="rId2"/>
              </a:rPr>
              <a:t>src=</a:t>
            </a:r>
            <a:r>
              <a:rPr lang="it-IT" dirty="0">
                <a:hlinkClick r:id="rId2"/>
              </a:rPr>
              <a:t>"https://www.youtube.com/embed/hTcW_nehWVM" </a:t>
            </a:r>
            <a:r>
              <a:rPr lang="it-IT" dirty="0" err="1">
                <a:hlinkClick r:id="rId2"/>
              </a:rPr>
              <a:t>frameborder=</a:t>
            </a:r>
            <a:r>
              <a:rPr lang="it-IT" dirty="0">
                <a:hlinkClick r:id="rId2"/>
              </a:rPr>
              <a:t>"0" </a:t>
            </a:r>
            <a:r>
              <a:rPr lang="it-IT" dirty="0" err="1">
                <a:hlinkClick r:id="rId2"/>
              </a:rPr>
              <a:t>allow=</a:t>
            </a:r>
            <a:r>
              <a:rPr lang="it-IT" dirty="0">
                <a:hlinkClick r:id="rId2"/>
              </a:rPr>
              <a:t>"</a:t>
            </a:r>
            <a:r>
              <a:rPr lang="it-IT" dirty="0" err="1">
                <a:hlinkClick r:id="rId2"/>
              </a:rPr>
              <a:t>autoplay</a:t>
            </a:r>
            <a:r>
              <a:rPr lang="it-IT" dirty="0">
                <a:hlinkClick r:id="rId2"/>
              </a:rPr>
              <a:t>; </a:t>
            </a:r>
            <a:r>
              <a:rPr lang="it-IT" dirty="0" err="1">
                <a:hlinkClick r:id="rId2"/>
              </a:rPr>
              <a:t>encrypted-media</a:t>
            </a:r>
            <a:r>
              <a:rPr lang="it-IT" dirty="0">
                <a:hlinkClick r:id="rId2"/>
              </a:rPr>
              <a:t>" </a:t>
            </a:r>
            <a:r>
              <a:rPr lang="it-IT" dirty="0" err="1">
                <a:hlinkClick r:id="rId2"/>
              </a:rPr>
              <a:t>allowfullscreen</a:t>
            </a:r>
            <a:r>
              <a:rPr lang="it-IT" dirty="0">
                <a:hlinkClick r:id="rId2"/>
              </a:rPr>
              <a:t>&gt;&lt;/</a:t>
            </a:r>
            <a:r>
              <a:rPr lang="it-IT" dirty="0" err="1">
                <a:hlinkClick r:id="rId2"/>
              </a:rPr>
              <a:t>iframe</a:t>
            </a:r>
            <a:r>
              <a:rPr lang="it-IT" dirty="0">
                <a:hlinkClick r:id="rId2"/>
              </a:rPr>
              <a:t>&gt;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14282" y="500042"/>
            <a:ext cx="8715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SPOT TELEFONO AZZURRO</a:t>
            </a:r>
          </a:p>
        </p:txBody>
      </p:sp>
    </p:spTree>
  </p:cSld>
  <p:clrMapOvr>
    <a:masterClrMapping/>
  </p:clrMapOvr>
  <p:transition spd="slow">
    <p:diamond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dirty="0">
                <a:hlinkClick r:id="rId2"/>
              </a:rPr>
              <a:t>&lt;</a:t>
            </a:r>
            <a:r>
              <a:rPr lang="it-IT" dirty="0" err="1">
                <a:hlinkClick r:id="rId2"/>
              </a:rPr>
              <a:t>iframe</a:t>
            </a:r>
            <a:r>
              <a:rPr lang="it-IT" dirty="0">
                <a:hlinkClick r:id="rId2"/>
              </a:rPr>
              <a:t> </a:t>
            </a:r>
            <a:r>
              <a:rPr lang="it-IT" dirty="0" err="1">
                <a:hlinkClick r:id="rId2"/>
              </a:rPr>
              <a:t>width=</a:t>
            </a:r>
            <a:r>
              <a:rPr lang="it-IT" dirty="0">
                <a:hlinkClick r:id="rId2"/>
              </a:rPr>
              <a:t>"560" </a:t>
            </a:r>
            <a:r>
              <a:rPr lang="it-IT" dirty="0" err="1">
                <a:hlinkClick r:id="rId2"/>
              </a:rPr>
              <a:t>height=</a:t>
            </a:r>
            <a:r>
              <a:rPr lang="it-IT" dirty="0">
                <a:hlinkClick r:id="rId2"/>
              </a:rPr>
              <a:t>"315" </a:t>
            </a:r>
            <a:r>
              <a:rPr lang="it-IT" dirty="0" err="1">
                <a:hlinkClick r:id="rId2"/>
              </a:rPr>
              <a:t>src=</a:t>
            </a:r>
            <a:r>
              <a:rPr lang="it-IT" dirty="0">
                <a:hlinkClick r:id="rId2"/>
              </a:rPr>
              <a:t>"https://www.youtube.com/embed/3mmgF1p7WHI" </a:t>
            </a:r>
            <a:r>
              <a:rPr lang="it-IT" dirty="0" err="1">
                <a:hlinkClick r:id="rId2"/>
              </a:rPr>
              <a:t>frameborder=</a:t>
            </a:r>
            <a:r>
              <a:rPr lang="it-IT" dirty="0">
                <a:hlinkClick r:id="rId2"/>
              </a:rPr>
              <a:t>"0" </a:t>
            </a:r>
            <a:r>
              <a:rPr lang="it-IT" dirty="0" err="1">
                <a:hlinkClick r:id="rId2"/>
              </a:rPr>
              <a:t>allow=</a:t>
            </a:r>
            <a:r>
              <a:rPr lang="it-IT" dirty="0">
                <a:hlinkClick r:id="rId2"/>
              </a:rPr>
              <a:t>"</a:t>
            </a:r>
            <a:r>
              <a:rPr lang="it-IT" dirty="0" err="1">
                <a:hlinkClick r:id="rId2"/>
              </a:rPr>
              <a:t>autoplay</a:t>
            </a:r>
            <a:r>
              <a:rPr lang="it-IT" dirty="0">
                <a:hlinkClick r:id="rId2"/>
              </a:rPr>
              <a:t>; </a:t>
            </a:r>
            <a:r>
              <a:rPr lang="it-IT" dirty="0" err="1">
                <a:hlinkClick r:id="rId2"/>
              </a:rPr>
              <a:t>encrypted-media</a:t>
            </a:r>
            <a:r>
              <a:rPr lang="it-IT" dirty="0">
                <a:hlinkClick r:id="rId2"/>
              </a:rPr>
              <a:t>" </a:t>
            </a:r>
            <a:r>
              <a:rPr lang="it-IT" dirty="0" err="1">
                <a:hlinkClick r:id="rId2"/>
              </a:rPr>
              <a:t>allowfullscreen</a:t>
            </a:r>
            <a:r>
              <a:rPr lang="it-IT" dirty="0">
                <a:hlinkClick r:id="rId2"/>
              </a:rPr>
              <a:t>&gt;&lt;/</a:t>
            </a:r>
            <a:r>
              <a:rPr lang="it-IT" dirty="0" err="1">
                <a:hlinkClick r:id="rId2"/>
              </a:rPr>
              <a:t>iframe</a:t>
            </a:r>
            <a:r>
              <a:rPr lang="it-IT" dirty="0">
                <a:hlinkClick r:id="rId2"/>
              </a:rPr>
              <a:t>&gt;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14282" y="428604"/>
            <a:ext cx="87154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RISPOSTA 3</a:t>
            </a:r>
          </a:p>
        </p:txBody>
      </p:sp>
    </p:spTree>
  </p:cSld>
  <p:clrMapOvr>
    <a:masterClrMapping/>
  </p:clrMapOvr>
  <p:transition spd="slow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14282" y="500042"/>
            <a:ext cx="87154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HATER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0" y="1857364"/>
            <a:ext cx="8715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L’</a:t>
            </a:r>
            <a:r>
              <a:rPr lang="it-IT" sz="2000" dirty="0" err="1"/>
              <a:t>hater</a:t>
            </a:r>
            <a:r>
              <a:rPr lang="it-IT" sz="2000" dirty="0"/>
              <a:t> è  una persona che odia un altro individuo e che lo insulta ripetutamente mettendolo in cattiva luce. L’</a:t>
            </a:r>
            <a:r>
              <a:rPr lang="it-IT" sz="2000" dirty="0" err="1"/>
              <a:t>hater</a:t>
            </a:r>
            <a:r>
              <a:rPr lang="it-IT" sz="2000" dirty="0"/>
              <a:t> può convincere anche altri individui a diffamare quella persona.</a:t>
            </a:r>
          </a:p>
        </p:txBody>
      </p:sp>
      <p:pic>
        <p:nvPicPr>
          <p:cNvPr id="6" name="Immagine 5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1" y="3429001"/>
            <a:ext cx="3143240" cy="3429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Immagine 6" descr="images2KBECV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3429000"/>
            <a:ext cx="2786082" cy="3429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Immagine 7" descr="untitl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9000"/>
            <a:ext cx="3143240" cy="342900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4282" y="142852"/>
            <a:ext cx="87154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9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214678" y="5780782"/>
            <a:ext cx="59293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David </a:t>
            </a:r>
            <a:r>
              <a:rPr lang="it-IT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Buscaroli</a:t>
            </a:r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 , Alessandro Prudente, Thomas </a:t>
            </a:r>
            <a:r>
              <a:rPr lang="it-IT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Bartoli</a:t>
            </a:r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  e </a:t>
            </a:r>
            <a:r>
              <a:rPr lang="it-IT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BryanKuci</a:t>
            </a:r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.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14282" y="500042"/>
            <a:ext cx="87154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SOCIAL NETWORK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14282" y="1928802"/>
            <a:ext cx="871543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400" dirty="0"/>
          </a:p>
          <a:p>
            <a:pPr algn="ctr"/>
            <a:endParaRPr lang="it-IT" sz="2400" dirty="0"/>
          </a:p>
          <a:p>
            <a:pPr algn="ctr"/>
            <a:r>
              <a:rPr lang="it-IT" sz="2400" dirty="0"/>
              <a:t>Il social network consiste in un gruppo di persone connesse da diversi legami da una conoscenza casuale a un legame familiare. I social network  sono belli per cercare e pubblicare informazioni, per vedere immagini e video, per  fare nuove conoscenze e amicizie o per studiare o lavorare.</a:t>
            </a:r>
          </a:p>
          <a:p>
            <a:pPr algn="ctr"/>
            <a:r>
              <a:rPr lang="it-IT" sz="4400" dirty="0"/>
              <a:t>MA…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76681849-6F87-43B8-A2A8-1FCD0A325E7E}"/>
              </a:ext>
            </a:extLst>
          </p:cNvPr>
          <p:cNvSpPr/>
          <p:nvPr/>
        </p:nvSpPr>
        <p:spPr>
          <a:xfrm>
            <a:off x="755576" y="2204864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/>
              <a:t>Quando usi i social network devi ricordarti che quello che posti rimarrà lì probabilmente per sempre, devi anche cercare di proteggerti dai malintenzionati, per esempio non accettando amicizie a caso.</a:t>
            </a:r>
          </a:p>
          <a:p>
            <a:pPr algn="ctr"/>
            <a:r>
              <a:rPr lang="it-IT" sz="2400" dirty="0"/>
              <a:t>Devi usare password sicure, stando attento a chi vede quello che posti. Non devi dire a persone che non conosci dal vivo dati personali, perché non puoi sapere chi c’è dietro lo schermo.</a:t>
            </a:r>
          </a:p>
        </p:txBody>
      </p:sp>
    </p:spTree>
    <p:extLst>
      <p:ext uri="{BB962C8B-B14F-4D97-AF65-F5344CB8AC3E}">
        <p14:creationId xmlns:p14="http://schemas.microsoft.com/office/powerpoint/2010/main" val="819093093"/>
      </p:ext>
    </p:extLst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14282" y="500042"/>
            <a:ext cx="8715436" cy="186204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t-IT" sz="115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PASSWORD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14282" y="2643182"/>
            <a:ext cx="87154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Come abbiamo detto prima una cosa molto importante da scegliere per la propria sicurezza è la password. Cose molto buone da fare per scegliere la propria password sono:</a:t>
            </a:r>
          </a:p>
          <a:p>
            <a:pPr algn="ctr"/>
            <a:r>
              <a:rPr lang="it-IT" sz="2000" dirty="0"/>
              <a:t>1 Non usare password facilmente decifrabili come nome o data di nascita.</a:t>
            </a:r>
          </a:p>
          <a:p>
            <a:pPr algn="ctr"/>
            <a:r>
              <a:rPr lang="it-IT" sz="2000" dirty="0"/>
              <a:t>2 Cambiare abbastanza spesso le password.</a:t>
            </a:r>
          </a:p>
          <a:p>
            <a:pPr algn="ctr"/>
            <a:r>
              <a:rPr lang="it-IT" sz="2000" dirty="0"/>
              <a:t>3 Usare password diverse per siti diversi, in modo che se qualcuno riesce a capire una password può entrare  solo in uno dei tuoi account.</a:t>
            </a:r>
          </a:p>
        </p:txBody>
      </p:sp>
      <p:pic>
        <p:nvPicPr>
          <p:cNvPr id="6" name="Immagine 5" descr="d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57760"/>
            <a:ext cx="4572000" cy="20002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7" name="Immagine 6" descr="www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4885761"/>
            <a:ext cx="4500562" cy="197223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14282" y="500042"/>
            <a:ext cx="8715436" cy="186204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t-IT" sz="115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PRIVACY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14282" y="2643182"/>
            <a:ext cx="87154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Anche la privacy è una cosa fondamentale nei social network, in molti Social Network puoi, attraverso le impostazioni di Privacy, impostare in modo che i tuoi post possano essere visti solo dai tuoi amici.</a:t>
            </a:r>
          </a:p>
        </p:txBody>
      </p:sp>
      <p:pic>
        <p:nvPicPr>
          <p:cNvPr id="9" name="Immagine 8" descr="imagesMNWTK2T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4143380"/>
            <a:ext cx="4357686" cy="27146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Immagine 7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14818"/>
            <a:ext cx="4786314" cy="26431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dirty="0">
                <a:hlinkClick r:id="rId2"/>
              </a:rPr>
              <a:t>&lt;</a:t>
            </a:r>
            <a:r>
              <a:rPr lang="it-IT" dirty="0" err="1">
                <a:hlinkClick r:id="rId2"/>
              </a:rPr>
              <a:t>iframe</a:t>
            </a:r>
            <a:r>
              <a:rPr lang="it-IT" dirty="0">
                <a:hlinkClick r:id="rId2"/>
              </a:rPr>
              <a:t> </a:t>
            </a:r>
            <a:r>
              <a:rPr lang="it-IT" dirty="0" err="1">
                <a:hlinkClick r:id="rId2"/>
              </a:rPr>
              <a:t>width=</a:t>
            </a:r>
            <a:r>
              <a:rPr lang="it-IT" dirty="0">
                <a:hlinkClick r:id="rId2"/>
              </a:rPr>
              <a:t>"560" </a:t>
            </a:r>
            <a:r>
              <a:rPr lang="it-IT" dirty="0" err="1">
                <a:hlinkClick r:id="rId2"/>
              </a:rPr>
              <a:t>height=</a:t>
            </a:r>
            <a:r>
              <a:rPr lang="it-IT" dirty="0">
                <a:hlinkClick r:id="rId2"/>
              </a:rPr>
              <a:t>"315" </a:t>
            </a:r>
            <a:r>
              <a:rPr lang="it-IT" dirty="0" err="1">
                <a:hlinkClick r:id="rId2"/>
              </a:rPr>
              <a:t>src=</a:t>
            </a:r>
            <a:r>
              <a:rPr lang="it-IT" dirty="0">
                <a:hlinkClick r:id="rId2"/>
              </a:rPr>
              <a:t>"https://www.youtube.com/embed/BqtnYcfgLbM" </a:t>
            </a:r>
            <a:r>
              <a:rPr lang="it-IT" dirty="0" err="1">
                <a:hlinkClick r:id="rId2"/>
              </a:rPr>
              <a:t>frameborder=</a:t>
            </a:r>
            <a:r>
              <a:rPr lang="it-IT" dirty="0">
                <a:hlinkClick r:id="rId2"/>
              </a:rPr>
              <a:t>"0" </a:t>
            </a:r>
            <a:r>
              <a:rPr lang="it-IT" dirty="0" err="1">
                <a:hlinkClick r:id="rId2"/>
              </a:rPr>
              <a:t>allow=</a:t>
            </a:r>
            <a:r>
              <a:rPr lang="it-IT" dirty="0">
                <a:hlinkClick r:id="rId2"/>
              </a:rPr>
              <a:t>"</a:t>
            </a:r>
            <a:r>
              <a:rPr lang="it-IT" dirty="0" err="1">
                <a:hlinkClick r:id="rId2"/>
              </a:rPr>
              <a:t>autoplay</a:t>
            </a:r>
            <a:r>
              <a:rPr lang="it-IT" dirty="0">
                <a:hlinkClick r:id="rId2"/>
              </a:rPr>
              <a:t>; </a:t>
            </a:r>
            <a:r>
              <a:rPr lang="it-IT" dirty="0" err="1">
                <a:hlinkClick r:id="rId2"/>
              </a:rPr>
              <a:t>encrypted-media</a:t>
            </a:r>
            <a:r>
              <a:rPr lang="it-IT" dirty="0">
                <a:hlinkClick r:id="rId2"/>
              </a:rPr>
              <a:t>" </a:t>
            </a:r>
            <a:r>
              <a:rPr lang="it-IT" dirty="0" err="1">
                <a:hlinkClick r:id="rId2"/>
              </a:rPr>
              <a:t>allowfullscreen</a:t>
            </a:r>
            <a:r>
              <a:rPr lang="it-IT" dirty="0">
                <a:hlinkClick r:id="rId2"/>
              </a:rPr>
              <a:t>&gt;&lt;/</a:t>
            </a:r>
            <a:r>
              <a:rPr lang="it-IT" dirty="0" err="1">
                <a:hlinkClick r:id="rId2"/>
              </a:rPr>
              <a:t>iframe</a:t>
            </a:r>
            <a:r>
              <a:rPr lang="it-IT" dirty="0">
                <a:hlinkClick r:id="rId2"/>
              </a:rPr>
              <a:t>&gt;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14282" y="500042"/>
            <a:ext cx="8715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SOCIAL NETWORK: QUANDO TI CONNETTI, </a:t>
            </a:r>
            <a:r>
              <a:rPr lang="it-IT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CONNETTI</a:t>
            </a:r>
            <a:r>
              <a:rPr lang="it-IT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ANCHE LA TESTA</a:t>
            </a:r>
          </a:p>
        </p:txBody>
      </p:sp>
    </p:spTree>
  </p:cSld>
  <p:clrMapOvr>
    <a:masterClrMapping/>
  </p:clrMapOvr>
  <p:transition spd="slow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14282" y="500042"/>
            <a:ext cx="8715436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t-IT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WEB REPUTATION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14282" y="1928802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La web reputation è la reputazione sul web, può essere influenzata da tutto quello che hai detto e postato on-line. Essa viene guardata molto spesso dai datori di lavoro.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14282" y="3357562"/>
            <a:ext cx="87154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COSE DA FARE SE TI ARRIVA UN MESSAGGIO INAPPROPRIATO</a:t>
            </a:r>
          </a:p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14282" y="5657671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Se ti arriva un messaggio inappropriato per esempio da un tuo amico devi segnalare il fatto ad un adulto o, se non vuoi farlo, puoi dirlo agli operatori del Telefono Azzurro.</a:t>
            </a:r>
            <a:endParaRPr lang="it-IT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14282" y="500042"/>
            <a:ext cx="87154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ADESCAMENTO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14282" y="1928802"/>
            <a:ext cx="87154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dirty="0"/>
              <a:t>L’adescamento è un fenomeno che consiste nel tentativo, da parte di una persona malintenzionata o di un pedofilo, di avvicinare un bambino o un adolescente per scopi sessuali, conquistandone la fiducia attraverso l’utilizzo della rete Internet, in particolare tramite chat, blog, e social. Il reato di adescamento di minorenni è stato recentemente introdotto nel nostro codice penale, si riferisce al compimento di qualsiasi atto volto a carpire la fiducia di un minore di età inferiore a sedici anni per scopi sessuali, attraverso artifici, lusinghe o minacce.</a:t>
            </a:r>
          </a:p>
          <a:p>
            <a:pPr algn="ctr"/>
            <a:endParaRPr lang="it-IT" sz="2400" dirty="0"/>
          </a:p>
          <a:p>
            <a:pPr algn="ctr"/>
            <a:endParaRPr lang="it-IT" sz="2400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1173</Words>
  <Application>Microsoft Office PowerPoint</Application>
  <PresentationFormat>Presentazione su schermo (4:3)</PresentationFormat>
  <Paragraphs>66</Paragraphs>
  <Slides>22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6" baseType="lpstr">
      <vt:lpstr>Arial</vt:lpstr>
      <vt:lpstr>Blackadder ITC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david</dc:creator>
  <cp:lastModifiedBy>teresa cassano</cp:lastModifiedBy>
  <cp:revision>71</cp:revision>
  <dcterms:created xsi:type="dcterms:W3CDTF">2018-03-11T17:20:34Z</dcterms:created>
  <dcterms:modified xsi:type="dcterms:W3CDTF">2018-10-14T07:39:11Z</dcterms:modified>
</cp:coreProperties>
</file>