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099C-C05D-42B2-92A6-AF34DBE749E3}" type="datetimeFigureOut">
              <a:rPr lang="it-IT" smtClean="0"/>
              <a:t>06/12/2018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C4B0-9EB7-4A97-9570-0EF585E129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099C-C05D-42B2-92A6-AF34DBE749E3}" type="datetimeFigureOut">
              <a:rPr lang="it-IT" smtClean="0"/>
              <a:t>06/12/2018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C4B0-9EB7-4A97-9570-0EF585E129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099C-C05D-42B2-92A6-AF34DBE749E3}" type="datetimeFigureOut">
              <a:rPr lang="it-IT" smtClean="0"/>
              <a:t>06/12/2018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C4B0-9EB7-4A97-9570-0EF585E129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099C-C05D-42B2-92A6-AF34DBE749E3}" type="datetimeFigureOut">
              <a:rPr lang="it-IT" smtClean="0"/>
              <a:t>06/12/2018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C4B0-9EB7-4A97-9570-0EF585E129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099C-C05D-42B2-92A6-AF34DBE749E3}" type="datetimeFigureOut">
              <a:rPr lang="it-IT" smtClean="0"/>
              <a:t>06/12/2018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C4B0-9EB7-4A97-9570-0EF585E129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099C-C05D-42B2-92A6-AF34DBE749E3}" type="datetimeFigureOut">
              <a:rPr lang="it-IT" smtClean="0"/>
              <a:t>06/12/2018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C4B0-9EB7-4A97-9570-0EF585E129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099C-C05D-42B2-92A6-AF34DBE749E3}" type="datetimeFigureOut">
              <a:rPr lang="it-IT" smtClean="0"/>
              <a:t>06/12/2018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C4B0-9EB7-4A97-9570-0EF585E129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099C-C05D-42B2-92A6-AF34DBE749E3}" type="datetimeFigureOut">
              <a:rPr lang="it-IT" smtClean="0"/>
              <a:t>06/12/2018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C4B0-9EB7-4A97-9570-0EF585E129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099C-C05D-42B2-92A6-AF34DBE749E3}" type="datetimeFigureOut">
              <a:rPr lang="it-IT" smtClean="0"/>
              <a:t>06/12/2018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C4B0-9EB7-4A97-9570-0EF585E129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099C-C05D-42B2-92A6-AF34DBE749E3}" type="datetimeFigureOut">
              <a:rPr lang="it-IT" smtClean="0"/>
              <a:t>06/12/2018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C4B0-9EB7-4A97-9570-0EF585E129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099C-C05D-42B2-92A6-AF34DBE749E3}" type="datetimeFigureOut">
              <a:rPr lang="it-IT" smtClean="0"/>
              <a:t>06/12/2018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C4B0-9EB7-4A97-9570-0EF585E129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9099C-C05D-42B2-92A6-AF34DBE749E3}" type="datetimeFigureOut">
              <a:rPr lang="it-IT" smtClean="0"/>
              <a:t>06/12/2018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7C4B0-9EB7-4A97-9570-0EF585E129C3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bloggerweb.wordpress.com/2018/04/10/i-pro-e-i-contro-della-scuola-by-paolo-c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475656" y="836712"/>
            <a:ext cx="6408712" cy="3431874"/>
          </a:xfrm>
        </p:spPr>
        <p:txBody>
          <a:bodyPr>
            <a:normAutofit/>
          </a:bodyPr>
          <a:lstStyle/>
          <a:p>
            <a:br>
              <a:rPr lang="it-IT" b="1" dirty="0"/>
            </a:br>
            <a:r>
              <a:rPr lang="it-IT" sz="4900" b="1" dirty="0"/>
              <a:t>Scuola Secondaria </a:t>
            </a:r>
            <a:br>
              <a:rPr lang="it-IT" sz="4900" b="1" dirty="0"/>
            </a:br>
            <a:r>
              <a:rPr lang="it-IT" sz="4900" b="1" dirty="0"/>
              <a:t>Sante Zennaro</a:t>
            </a:r>
            <a:br>
              <a:rPr lang="it-IT" sz="4900" b="1" dirty="0"/>
            </a:br>
            <a:br>
              <a:rPr lang="it-IT" sz="2000" b="1" dirty="0"/>
            </a:br>
            <a:r>
              <a:rPr lang="it-IT" b="1" dirty="0">
                <a:solidFill>
                  <a:srgbClr val="FF0000"/>
                </a:solidFill>
              </a:rPr>
              <a:t>Laboratori </a:t>
            </a:r>
            <a:r>
              <a:rPr lang="it-IT" b="1" dirty="0" err="1">
                <a:solidFill>
                  <a:srgbClr val="FF0000"/>
                </a:solidFill>
              </a:rPr>
              <a:t>Ins</a:t>
            </a:r>
            <a:r>
              <a:rPr lang="it-IT" b="1" dirty="0">
                <a:solidFill>
                  <a:srgbClr val="FF0000"/>
                </a:solidFill>
              </a:rPr>
              <a:t> 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INSIEME NELLA RETE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dirty="0"/>
              <a:t>PERCORSO LABORATORIALE CONTRO IL BULLISMO: ALUNNI FORMATI SUL TEMA, CONDIVIDONO LE PROPRIE CONOSCENZE CON ALTRI COMPAGNI: NE NASCE UNA RELAZIONE PROFICUA SU VISSUTI ED </a:t>
            </a:r>
            <a:r>
              <a:rPr lang="it-IT" b="1" dirty="0" err="1"/>
              <a:t>ESPERIENZE…</a:t>
            </a:r>
            <a:endParaRPr lang="it-IT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643446"/>
            <a:ext cx="314327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Educatore di istituto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dirty="0"/>
              <a:t>Supporto che affianca i docenti con percorsi sagomati sulle esigenze dei nostri alunni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8509" t="2316" r="7617" b="5045"/>
          <a:stretch>
            <a:fillRect/>
          </a:stretch>
        </p:blipFill>
        <p:spPr bwMode="auto">
          <a:xfrm>
            <a:off x="1714480" y="3143248"/>
            <a:ext cx="492922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Progetti ICE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b="1" dirty="0">
                <a:solidFill>
                  <a:srgbClr val="FF0000"/>
                </a:solidFill>
              </a:rPr>
              <a:t>Officina della bicicletta:</a:t>
            </a:r>
          </a:p>
          <a:p>
            <a:pPr>
              <a:buNone/>
            </a:pPr>
            <a:r>
              <a:rPr lang="it-IT" b="1" dirty="0"/>
              <a:t>    Impariamo a progettare e realizzare insieme piccole biciclette;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b="1" dirty="0">
                <a:solidFill>
                  <a:srgbClr val="FF0000"/>
                </a:solidFill>
              </a:rPr>
              <a:t>Sport insieme:</a:t>
            </a:r>
          </a:p>
          <a:p>
            <a:pPr>
              <a:buNone/>
            </a:pPr>
            <a:r>
              <a:rPr lang="it-IT" dirty="0"/>
              <a:t>    </a:t>
            </a:r>
            <a:r>
              <a:rPr lang="it-IT" b="1" dirty="0"/>
              <a:t>Facciamo squadra: un’occasione di sviluppo delle abilità di gruppo, dove il singolo è parte di un meccanismo che porta tutta la squadra  a sentirsi un unico corpo.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85" y="2500307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F40E5D-BF33-49DA-9832-C05C1EE8F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3BF142-07D2-451C-9382-D2F12CCC3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/>
              <a:t>Un video prodotto lo scorso anno durante uno di questi laboratori è stato pubblicato nel blog della scuola secondaria:</a:t>
            </a:r>
          </a:p>
          <a:p>
            <a:pPr marL="0" indent="0">
              <a:buNone/>
            </a:pPr>
            <a:r>
              <a:rPr lang="it-IT">
                <a:hlinkClick r:id="rId2"/>
              </a:rPr>
              <a:t>https://schoolbloggerweb.wordpress.com/2018/04/10/i-pro-e-i-contro-della-scuola-by-paolo-c/</a:t>
            </a:r>
            <a:endParaRPr lang="it-IT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273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OPERIAMO PER UNA REALE INCLUSIONE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4400" b="1" dirty="0"/>
              <a:t>  L’inclusione non riguarda solo certe categorie di persone, ma riguarda tutti, perché ognuno di noi è diverso dagli altri.</a:t>
            </a:r>
            <a:endParaRPr lang="it-IT" sz="4400" dirty="0"/>
          </a:p>
        </p:txBody>
      </p:sp>
      <p:sp>
        <p:nvSpPr>
          <p:cNvPr id="4" name="Ovale 3"/>
          <p:cNvSpPr/>
          <p:nvPr/>
        </p:nvSpPr>
        <p:spPr>
          <a:xfrm>
            <a:off x="2857488" y="2928934"/>
            <a:ext cx="1143008" cy="857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it-IT" b="1" dirty="0"/>
              <a:t>Cosa facciamo?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2984"/>
            <a:ext cx="5043494" cy="5715016"/>
          </a:xfrm>
        </p:spPr>
        <p:txBody>
          <a:bodyPr>
            <a:noAutofit/>
          </a:bodyPr>
          <a:lstStyle/>
          <a:p>
            <a:r>
              <a:rPr lang="it-IT" sz="2800" b="1" dirty="0"/>
              <a:t>Costruiamo strategie didattiche efficaci, nel rispetto dei diversi stili di apprendimento;</a:t>
            </a:r>
          </a:p>
          <a:p>
            <a:r>
              <a:rPr lang="it-IT" sz="2800" dirty="0"/>
              <a:t>Adottiamo </a:t>
            </a:r>
            <a:r>
              <a:rPr lang="it-IT" sz="2800" b="1" dirty="0"/>
              <a:t>varie e molteplici metodologie, in maniera flessibile,</a:t>
            </a:r>
            <a:r>
              <a:rPr lang="it-IT" sz="2800" dirty="0"/>
              <a:t> poiché non esiste un’unica metodologia inclusiva in grado di favorire efficacemente l’apprendimento di tutti gli studenti, come non esiste un unico stile di apprendimento.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571612"/>
            <a:ext cx="350046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it-IT" b="1" dirty="0"/>
              <a:t>La nostra sfida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21497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it-IT" sz="11200" b="1" dirty="0"/>
              <a:t>La sfida, quindi, non è quella di modificare o adattare i percorsi di insegnamento per pochi alunni “speciali”, ma di costruirli efficaci, e sin dall’inizio, per tutti!</a:t>
            </a:r>
          </a:p>
          <a:p>
            <a:pPr algn="ctr">
              <a:buNone/>
            </a:pPr>
            <a:endParaRPr lang="it-IT" sz="11200" b="1" dirty="0"/>
          </a:p>
          <a:p>
            <a:pPr algn="ctr">
              <a:buNone/>
            </a:pPr>
            <a:r>
              <a:rPr lang="it-IT" sz="11200" b="1" dirty="0"/>
              <a:t>Come?</a:t>
            </a:r>
          </a:p>
          <a:p>
            <a:pPr algn="ctr">
              <a:buNone/>
            </a:pPr>
            <a:endParaRPr lang="it-IT" sz="11200" b="1" dirty="0"/>
          </a:p>
          <a:p>
            <a:pPr algn="ctr">
              <a:buNone/>
            </a:pPr>
            <a:endParaRPr lang="it-IT" sz="11200" b="1" dirty="0"/>
          </a:p>
          <a:p>
            <a:pPr algn="ctr">
              <a:buNone/>
            </a:pPr>
            <a:endParaRPr lang="it-IT" sz="11200" b="1" dirty="0"/>
          </a:p>
          <a:p>
            <a:pPr algn="ctr">
              <a:buNone/>
            </a:pPr>
            <a:endParaRPr lang="it-IT" sz="11200" dirty="0"/>
          </a:p>
          <a:p>
            <a:pPr algn="ctr">
              <a:buNone/>
            </a:pPr>
            <a:r>
              <a:rPr lang="it-IT" sz="11200" dirty="0"/>
              <a:t>Ad esempio, programmando buone pratiche disponibili per tutti gli studenti </a:t>
            </a:r>
            <a:r>
              <a:rPr lang="it-IT" sz="11200" b="1" u="sng" dirty="0"/>
              <a:t>fin dall’inizio </a:t>
            </a:r>
            <a:r>
              <a:rPr lang="it-IT" sz="11200" dirty="0"/>
              <a:t>e non  solo dopo insuccessi scolastici.</a:t>
            </a:r>
          </a:p>
          <a:p>
            <a:pPr>
              <a:buNone/>
            </a:pPr>
            <a:endParaRPr lang="it-IT" sz="11200" dirty="0"/>
          </a:p>
          <a:p>
            <a:pPr>
              <a:buNone/>
            </a:pPr>
            <a:endParaRPr lang="it-IT" sz="11200" dirty="0"/>
          </a:p>
          <a:p>
            <a:pPr>
              <a:buNone/>
            </a:pPr>
            <a:r>
              <a:rPr lang="it-IT" sz="11200" dirty="0"/>
              <a:t> </a:t>
            </a:r>
          </a:p>
          <a:p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 rot="5400000">
            <a:off x="3894133" y="3963991"/>
            <a:ext cx="928694" cy="1588"/>
          </a:xfrm>
          <a:prstGeom prst="straightConnector1">
            <a:avLst/>
          </a:prstGeom>
          <a:ln w="63500" cap="rnd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Un lavoro in sinergia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b="1" dirty="0"/>
              <a:t>   Occorre pertanto puntare sulla costruzione di un'autentica cultura dell’inclusione, dove alunni, studenti, genitori, insegnanti sappiano lavorare in sinergia</a:t>
            </a: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/>
              <a:t>   </a:t>
            </a:r>
            <a:r>
              <a:rPr lang="it-IT" b="1" dirty="0"/>
              <a:t>per realizzare una scuola e una società dove tutti si sentano accolti, in un clima di relazioni positive  che generino sicurezza, fiducia in sé e negli altri. </a:t>
            </a:r>
            <a:endParaRPr lang="it-IT" dirty="0"/>
          </a:p>
        </p:txBody>
      </p:sp>
      <p:sp>
        <p:nvSpPr>
          <p:cNvPr id="4" name="Freccia circolare a sinistra 3"/>
          <p:cNvSpPr/>
          <p:nvPr/>
        </p:nvSpPr>
        <p:spPr>
          <a:xfrm>
            <a:off x="5857884" y="3214686"/>
            <a:ext cx="428628" cy="785818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Freccia circolare a sinistra 4"/>
          <p:cNvSpPr/>
          <p:nvPr/>
        </p:nvSpPr>
        <p:spPr>
          <a:xfrm>
            <a:off x="6572264" y="6000768"/>
            <a:ext cx="928694" cy="642942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Freccia circolare a destra 5"/>
          <p:cNvSpPr/>
          <p:nvPr/>
        </p:nvSpPr>
        <p:spPr>
          <a:xfrm>
            <a:off x="5500694" y="6000768"/>
            <a:ext cx="857256" cy="642942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 nostri percorsi </a:t>
            </a:r>
            <a:r>
              <a:rPr lang="it-IT" b="1" dirty="0" err="1"/>
              <a:t>laboratoriali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it-IT" sz="14800" b="1" dirty="0" err="1">
                <a:solidFill>
                  <a:srgbClr val="FF0000"/>
                </a:solidFill>
              </a:rPr>
              <a:t>Ins</a:t>
            </a:r>
            <a:r>
              <a:rPr lang="it-IT" sz="14800" b="1" dirty="0">
                <a:solidFill>
                  <a:srgbClr val="FF0000"/>
                </a:solidFill>
              </a:rPr>
              <a:t> 5: </a:t>
            </a:r>
          </a:p>
          <a:p>
            <a:pPr algn="ctr"/>
            <a:r>
              <a:rPr lang="it-IT" sz="7000" b="1" dirty="0" err="1"/>
              <a:t>Real</a:t>
            </a:r>
            <a:r>
              <a:rPr lang="it-IT" sz="7000" b="1" dirty="0"/>
              <a:t> news - giornalisti a scuola</a:t>
            </a:r>
          </a:p>
          <a:p>
            <a:pPr lvl="0" algn="ctr"/>
            <a:r>
              <a:rPr lang="it-IT" sz="7000" b="1" dirty="0"/>
              <a:t>Il campionato delle competenze: </a:t>
            </a:r>
            <a:r>
              <a:rPr lang="it-IT" sz="7000" b="1" u="sng" dirty="0"/>
              <a:t>NELLA MADRELINGUA, COMPETENZE SOCIALI E CIVICHE;</a:t>
            </a:r>
          </a:p>
          <a:p>
            <a:pPr lvl="0" algn="ctr"/>
            <a:r>
              <a:rPr lang="it-IT" sz="7000" b="1" dirty="0"/>
              <a:t>Web Radio per la didattica;</a:t>
            </a:r>
          </a:p>
          <a:p>
            <a:pPr lvl="0" algn="ctr"/>
            <a:r>
              <a:rPr lang="en-US" sz="7000" b="1" dirty="0" err="1"/>
              <a:t>Teatro</a:t>
            </a:r>
            <a:r>
              <a:rPr lang="en-US" sz="7000" b="1" dirty="0"/>
              <a:t> </a:t>
            </a:r>
            <a:r>
              <a:rPr lang="en-US" sz="7000" b="1" dirty="0" err="1"/>
              <a:t>sociale</a:t>
            </a:r>
            <a:r>
              <a:rPr lang="en-US" sz="7000" b="1" dirty="0"/>
              <a:t> e </a:t>
            </a:r>
            <a:r>
              <a:rPr lang="en-US" sz="7000" b="1" dirty="0" err="1"/>
              <a:t>autoironia</a:t>
            </a:r>
            <a:r>
              <a:rPr lang="en-US" sz="7000" b="1" dirty="0"/>
              <a:t> </a:t>
            </a:r>
            <a:r>
              <a:rPr lang="en-US" sz="7000" b="1" dirty="0" err="1"/>
              <a:t>contro</a:t>
            </a:r>
            <a:r>
              <a:rPr lang="en-US" sz="7000" b="1" dirty="0"/>
              <a:t> </a:t>
            </a:r>
            <a:r>
              <a:rPr lang="en-US" sz="7000" b="1" dirty="0" err="1"/>
              <a:t>il</a:t>
            </a:r>
            <a:r>
              <a:rPr lang="en-US" sz="7000" b="1" dirty="0"/>
              <a:t> </a:t>
            </a:r>
            <a:r>
              <a:rPr lang="en-US" sz="7000" b="1" dirty="0" err="1"/>
              <a:t>bullismo</a:t>
            </a:r>
            <a:r>
              <a:rPr lang="en-US" sz="7000" b="1" dirty="0"/>
              <a:t>;</a:t>
            </a:r>
          </a:p>
          <a:p>
            <a:pPr lvl="0" algn="ctr"/>
            <a:r>
              <a:rPr lang="en-US" sz="7000" b="1" dirty="0"/>
              <a:t>Video making;</a:t>
            </a:r>
          </a:p>
          <a:p>
            <a:pPr lvl="0" algn="ctr"/>
            <a:r>
              <a:rPr lang="en-US" sz="7000" b="1" dirty="0" err="1"/>
              <a:t>Consumo</a:t>
            </a:r>
            <a:r>
              <a:rPr lang="en-US" sz="7000" b="1" dirty="0"/>
              <a:t> </a:t>
            </a:r>
            <a:r>
              <a:rPr lang="en-US" sz="7000" b="1" dirty="0" err="1"/>
              <a:t>consapevole</a:t>
            </a:r>
            <a:r>
              <a:rPr lang="en-US" sz="7000" b="1" dirty="0"/>
              <a:t>: </a:t>
            </a:r>
            <a:r>
              <a:rPr lang="en-US" sz="7000" b="1" dirty="0" err="1"/>
              <a:t>educazione</a:t>
            </a:r>
            <a:r>
              <a:rPr lang="en-US" sz="7000" b="1" dirty="0"/>
              <a:t> </a:t>
            </a:r>
            <a:r>
              <a:rPr lang="en-US" sz="7000" b="1" dirty="0" err="1"/>
              <a:t>alimentare</a:t>
            </a:r>
            <a:r>
              <a:rPr lang="en-US" sz="7000" b="1" dirty="0"/>
              <a:t> e </a:t>
            </a:r>
            <a:r>
              <a:rPr lang="en-US" sz="7000" b="1" dirty="0" err="1"/>
              <a:t>gestione</a:t>
            </a:r>
            <a:r>
              <a:rPr lang="en-US" sz="7000" b="1" dirty="0"/>
              <a:t> </a:t>
            </a:r>
            <a:r>
              <a:rPr lang="en-US" sz="7000" b="1" dirty="0" err="1"/>
              <a:t>dei</a:t>
            </a:r>
            <a:r>
              <a:rPr lang="en-US" sz="7000" b="1" dirty="0"/>
              <a:t> </a:t>
            </a:r>
            <a:r>
              <a:rPr lang="en-US" sz="7000" b="1" dirty="0" err="1"/>
              <a:t>rifiuti</a:t>
            </a:r>
            <a:r>
              <a:rPr lang="en-US" sz="7000" b="1" dirty="0"/>
              <a:t>;</a:t>
            </a:r>
          </a:p>
          <a:p>
            <a:pPr algn="ctr"/>
            <a:r>
              <a:rPr lang="it-IT" sz="7000" b="1" dirty="0"/>
              <a:t>Cittadinanza attiva: “La grande Costituente” per riflettere sul concetto di stato e di sovranità;</a:t>
            </a:r>
          </a:p>
          <a:p>
            <a:pPr algn="ctr"/>
            <a:r>
              <a:rPr lang="it-IT" sz="7000" b="1" dirty="0"/>
              <a:t>Moda etica: “ABIT-ARE Io sono ciò che sembro?”;</a:t>
            </a:r>
          </a:p>
          <a:p>
            <a:pPr algn="ctr"/>
            <a:r>
              <a:rPr lang="it-IT" sz="7000" b="1" dirty="0" err="1"/>
              <a:t>Coding</a:t>
            </a:r>
            <a:r>
              <a:rPr lang="it-IT" sz="7000" b="1" dirty="0"/>
              <a:t>;</a:t>
            </a:r>
            <a:r>
              <a:rPr lang="it-IT" sz="7000" dirty="0"/>
              <a:t> </a:t>
            </a:r>
          </a:p>
          <a:p>
            <a:pPr lvl="0" algn="ctr"/>
            <a:endParaRPr lang="it-IT" sz="2000" u="none" strike="noStrike" dirty="0"/>
          </a:p>
          <a:p>
            <a:pPr algn="ctr">
              <a:buNone/>
            </a:pPr>
            <a:r>
              <a:rPr lang="it-IT" dirty="0"/>
              <a:t> </a:t>
            </a:r>
          </a:p>
          <a:p>
            <a:endParaRPr lang="it-IT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Laboratori ID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CUCINA</a:t>
            </a:r>
          </a:p>
          <a:p>
            <a:r>
              <a:rPr lang="it-IT" b="1" dirty="0"/>
              <a:t>LUDICO COMUNICATIVO</a:t>
            </a:r>
          </a:p>
          <a:p>
            <a:r>
              <a:rPr lang="it-IT" b="1" dirty="0"/>
              <a:t>IPPOTERAPIA</a:t>
            </a:r>
          </a:p>
          <a:p>
            <a:r>
              <a:rPr lang="it-IT" b="1" dirty="0"/>
              <a:t>LUDICO TEATRALE</a:t>
            </a:r>
          </a:p>
          <a:p>
            <a:r>
              <a:rPr lang="it-IT" b="1" dirty="0"/>
              <a:t>ABILITA’ SOCIALI</a:t>
            </a:r>
          </a:p>
          <a:p>
            <a:r>
              <a:rPr lang="it-IT" b="1" dirty="0"/>
              <a:t>LUDICO MUSICALE</a:t>
            </a:r>
          </a:p>
          <a:p>
            <a:r>
              <a:rPr lang="it-IT" b="1" dirty="0"/>
              <a:t>LUDICO SPORTIVO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COPING POWER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5311781"/>
          </a:xfrm>
        </p:spPr>
        <p:txBody>
          <a:bodyPr/>
          <a:lstStyle/>
          <a:p>
            <a:pPr algn="ctr">
              <a:buNone/>
            </a:pPr>
            <a:r>
              <a:rPr lang="it-IT" dirty="0"/>
              <a:t>   </a:t>
            </a:r>
            <a:r>
              <a:rPr lang="it-IT" b="1" dirty="0"/>
              <a:t>IMMEDESIMIAMOCI IN UN PERCORSO NARRATIVO, ENTRIAMO NEI PERSONAGGI E PROVIAMO INSIEME A RISOLVERE PICCOLE- GRANDI </a:t>
            </a:r>
            <a:r>
              <a:rPr lang="it-IT" b="1" dirty="0" err="1"/>
              <a:t>SITUAZIONI…</a:t>
            </a:r>
            <a:r>
              <a:rPr lang="it-IT" b="1" dirty="0"/>
              <a:t>..PER RISCOPRIRCI, INFINE, UNITI NELLE DIVERSITA</a:t>
            </a:r>
            <a:r>
              <a:rPr lang="it-IT" dirty="0"/>
              <a:t>’.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256"/>
            <a:ext cx="27717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286256"/>
            <a:ext cx="4733924" cy="23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TUTORING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lnSpcReduction="10000"/>
          </a:bodyPr>
          <a:lstStyle/>
          <a:p>
            <a:r>
              <a:rPr lang="it-IT" b="1" dirty="0"/>
              <a:t>Percorsi in cui i discenti vengono seguiti nel piccolo e nel grande gruppo, nell’ottica di una valorizzazione delle competenze relazionali e sociali di ognuno;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Laboratori sulle emozioni, alla scoperta di sé e del proprio processo di crescita, nella costruzione della propria identità.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786058"/>
            <a:ext cx="350068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443</Words>
  <Application>Microsoft Office PowerPoint</Application>
  <PresentationFormat>Presentazione su schermo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di Office</vt:lpstr>
      <vt:lpstr> Scuola Secondaria  Sante Zennaro  Laboratori Ins 5</vt:lpstr>
      <vt:lpstr>OPERIAMO PER UNA REALE INCLUSIONE</vt:lpstr>
      <vt:lpstr>Cosa facciamo?</vt:lpstr>
      <vt:lpstr>La nostra sfida</vt:lpstr>
      <vt:lpstr>Un lavoro in sinergia</vt:lpstr>
      <vt:lpstr>I nostri percorsi laboratoriali</vt:lpstr>
      <vt:lpstr>Laboratori ID</vt:lpstr>
      <vt:lpstr>COPING POWER</vt:lpstr>
      <vt:lpstr>TUTORING </vt:lpstr>
      <vt:lpstr>INSIEME NELLA RETE</vt:lpstr>
      <vt:lpstr>Educatore di istituto</vt:lpstr>
      <vt:lpstr>Progetti 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L’inclusione non riguarda solo certe categorie di persone, ma riguarda tutti, perché ognuno di noi è diverso dagli altri.</dc:title>
  <dc:creator>pc-casa</dc:creator>
  <cp:lastModifiedBy>teresa cassano</cp:lastModifiedBy>
  <cp:revision>16</cp:revision>
  <dcterms:created xsi:type="dcterms:W3CDTF">2018-12-04T18:18:12Z</dcterms:created>
  <dcterms:modified xsi:type="dcterms:W3CDTF">2018-12-06T18:00:53Z</dcterms:modified>
</cp:coreProperties>
</file>